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package.core-properties+xml" PartName="/docProps/core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autoCompressPictures="0" saveSubsetFonts="1">
  <p:sldMasterIdLst>
    <p:sldMasterId r:id="rId2" id="2147483648"/>
  </p:sldMasterIdLst>
  <p:notesMasterIdLst>
    <p:notesMasterId r:id="rId3"/>
  </p:notesMasterIdLst>
  <p:sldIdLst>
    <p:sldId r:id="rId4" id="256"/>
    <p:sldId r:id="rId5" id="257"/>
    <p:sldId r:id="rId6" id="258"/>
    <p:sldId r:id="rId7" id="259"/>
    <p:sldId r:id="rId8" id="260"/>
    <p:sldId r:id="rId9" id="261"/>
    <p:sldId r:id="rId10" id="262"/>
    <p:sldId r:id="rId11" id="263"/>
    <p:sldId r:id="rId12" id="264"/>
    <p:sldId r:id="rId13" id="265"/>
    <p:sldId r:id="rId14" id="266"/>
    <p:sldId r:id="rId15" id="267"/>
    <p:sldId r:id="rId16" id="268"/>
    <p:sldId r:id="rId17" id="269"/>
    <p:sldId r:id="rId18" id="270"/>
    <p:sldId r:id="rId19" id="271"/>
    <p:sldId r:id="rId20" id="272"/>
    <p:sldId r:id="rId21" id="273"/>
    <p:sldId r:id="rId22" id="274"/>
    <p:sldId r:id="rId23" id="275"/>
    <p:sldId r:id="rId24" id="276"/>
    <p:sldId r:id="rId25" id="277"/>
    <p:sldId r:id="rId26" id="278"/>
    <p:sldId r:id="rId27" id="279"/>
    <p:sldId r:id="rId28" id="280"/>
    <p:sldId r:id="rId29" id="281"/>
    <p:sldId r:id="rId30" id="282"/>
    <p:sldId r:id="rId31" id="283"/>
    <p:sldId r:id="rId32" id="284"/>
    <p:sldId r:id="rId33" id="285"/>
    <p:sldId r:id="rId34" id="286"/>
    <p:sldId r:id="rId35" id="287"/>
    <p:sldId r:id="rId36" id="288"/>
    <p:sldId r:id="rId37" id="289"/>
    <p:sldId r:id="rId38" id="290"/>
    <p:sldId r:id="rId39" id="291"/>
    <p:sldId r:id="rId40" id="292"/>
    <p:sldId r:id="rId41" id="293"/>
    <p:sldId r:id="rId42" id="294"/>
    <p:sldId r:id="rId43" id="295"/>
    <p:sldId r:id="rId44" id="296"/>
    <p:sldId r:id="rId45" id="297"/>
    <p:sldId r:id="rId46" id="298"/>
    <p:sldId r:id="rId47" id="299"/>
    <p:sldId r:id="rId48" id="300"/>
    <p:sldId r:id="rId49" id="301"/>
  </p:sldIdLst>
  <p:sldSz cx="9144000" cy="6858000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slideMasters/slideMaster1.xml" Type="http://schemas.openxmlformats.org/officeDocument/2006/relationships/slideMaster"></Relationship><Relationship Id="rId3" Target="notesMasters/notesMaster1.xml" Type="http://schemas.openxmlformats.org/officeDocument/2006/relationships/notesMaster"></Relationship><Relationship Id="rId4" Target="slides/slide1.xml" Type="http://schemas.openxmlformats.org/officeDocument/2006/relationships/slide"></Relationship><Relationship Id="rId5" Target="slides/slide2.xml" Type="http://schemas.openxmlformats.org/officeDocument/2006/relationships/slide"></Relationship><Relationship Id="rId6" Target="slides/slide3.xml" Type="http://schemas.openxmlformats.org/officeDocument/2006/relationships/slide"></Relationship><Relationship Id="rId7" Target="slides/slide4.xml" Type="http://schemas.openxmlformats.org/officeDocument/2006/relationships/slide"></Relationship><Relationship Id="rId8" Target="slides/slide5.xml" Type="http://schemas.openxmlformats.org/officeDocument/2006/relationships/slide"></Relationship><Relationship Id="rId9" Target="slides/slide6.xml" Type="http://schemas.openxmlformats.org/officeDocument/2006/relationships/slide"></Relationship><Relationship Id="rId10" Target="slides/slide7.xml" Type="http://schemas.openxmlformats.org/officeDocument/2006/relationships/slide"></Relationship><Relationship Id="rId11" Target="slides/slide8.xml" Type="http://schemas.openxmlformats.org/officeDocument/2006/relationships/slide"></Relationship><Relationship Id="rId12" Target="slides/slide9.xml" Type="http://schemas.openxmlformats.org/officeDocument/2006/relationships/slide"></Relationship><Relationship Id="rId13" Target="slides/slide10.xml" Type="http://schemas.openxmlformats.org/officeDocument/2006/relationships/slide"></Relationship><Relationship Id="rId14" Target="slides/slide11.xml" Type="http://schemas.openxmlformats.org/officeDocument/2006/relationships/slide"></Relationship><Relationship Id="rId15" Target="slides/slide12.xml" Type="http://schemas.openxmlformats.org/officeDocument/2006/relationships/slide"></Relationship><Relationship Id="rId16" Target="slides/slide13.xml" Type="http://schemas.openxmlformats.org/officeDocument/2006/relationships/slide"></Relationship><Relationship Id="rId17" Target="slides/slide14.xml" Type="http://schemas.openxmlformats.org/officeDocument/2006/relationships/slide"></Relationship><Relationship Id="rId18" Target="slides/slide15.xml" Type="http://schemas.openxmlformats.org/officeDocument/2006/relationships/slide"></Relationship><Relationship Id="rId19" Target="slides/slide16.xml" Type="http://schemas.openxmlformats.org/officeDocument/2006/relationships/slide"></Relationship><Relationship Id="rId20" Target="slides/slide17.xml" Type="http://schemas.openxmlformats.org/officeDocument/2006/relationships/slide"></Relationship><Relationship Id="rId21" Target="slides/slide18.xml" Type="http://schemas.openxmlformats.org/officeDocument/2006/relationships/slide"></Relationship><Relationship Id="rId22" Target="slides/slide19.xml" Type="http://schemas.openxmlformats.org/officeDocument/2006/relationships/slide"></Relationship><Relationship Id="rId23" Target="slides/slide20.xml" Type="http://schemas.openxmlformats.org/officeDocument/2006/relationships/slide"></Relationship><Relationship Id="rId24" Target="slides/slide21.xml" Type="http://schemas.openxmlformats.org/officeDocument/2006/relationships/slide"></Relationship><Relationship Id="rId25" Target="slides/slide22.xml" Type="http://schemas.openxmlformats.org/officeDocument/2006/relationships/slide"></Relationship><Relationship Id="rId26" Target="slides/slide23.xml" Type="http://schemas.openxmlformats.org/officeDocument/2006/relationships/slide"></Relationship><Relationship Id="rId27" Target="slides/slide24.xml" Type="http://schemas.openxmlformats.org/officeDocument/2006/relationships/slide"></Relationship><Relationship Id="rId28" Target="slides/slide25.xml" Type="http://schemas.openxmlformats.org/officeDocument/2006/relationships/slide"></Relationship><Relationship Id="rId29" Target="slides/slide26.xml" Type="http://schemas.openxmlformats.org/officeDocument/2006/relationships/slide"></Relationship><Relationship Id="rId30" Target="slides/slide27.xml" Type="http://schemas.openxmlformats.org/officeDocument/2006/relationships/slide"></Relationship><Relationship Id="rId31" Target="slides/slide28.xml" Type="http://schemas.openxmlformats.org/officeDocument/2006/relationships/slide"></Relationship><Relationship Id="rId32" Target="slides/slide29.xml" Type="http://schemas.openxmlformats.org/officeDocument/2006/relationships/slide"></Relationship><Relationship Id="rId33" Target="slides/slide30.xml" Type="http://schemas.openxmlformats.org/officeDocument/2006/relationships/slide"></Relationship><Relationship Id="rId34" Target="slides/slide31.xml" Type="http://schemas.openxmlformats.org/officeDocument/2006/relationships/slide"></Relationship><Relationship Id="rId35" Target="slides/slide32.xml" Type="http://schemas.openxmlformats.org/officeDocument/2006/relationships/slide"></Relationship><Relationship Id="rId36" Target="slides/slide33.xml" Type="http://schemas.openxmlformats.org/officeDocument/2006/relationships/slide"></Relationship><Relationship Id="rId37" Target="slides/slide34.xml" Type="http://schemas.openxmlformats.org/officeDocument/2006/relationships/slide"></Relationship><Relationship Id="rId38" Target="slides/slide35.xml" Type="http://schemas.openxmlformats.org/officeDocument/2006/relationships/slide"></Relationship><Relationship Id="rId39" Target="slides/slide36.xml" Type="http://schemas.openxmlformats.org/officeDocument/2006/relationships/slide"></Relationship><Relationship Id="rId40" Target="slides/slide37.xml" Type="http://schemas.openxmlformats.org/officeDocument/2006/relationships/slide"></Relationship><Relationship Id="rId41" Target="slides/slide38.xml" Type="http://schemas.openxmlformats.org/officeDocument/2006/relationships/slide"></Relationship><Relationship Id="rId42" Target="slides/slide39.xml" Type="http://schemas.openxmlformats.org/officeDocument/2006/relationships/slide"></Relationship><Relationship Id="rId43" Target="slides/slide40.xml" Type="http://schemas.openxmlformats.org/officeDocument/2006/relationships/slide"></Relationship><Relationship Id="rId44" Target="slides/slide41.xml" Type="http://schemas.openxmlformats.org/officeDocument/2006/relationships/slide"></Relationship><Relationship Id="rId45" Target="slides/slide42.xml" Type="http://schemas.openxmlformats.org/officeDocument/2006/relationships/slide"></Relationship><Relationship Id="rId46" Target="slides/slide43.xml" Type="http://schemas.openxmlformats.org/officeDocument/2006/relationships/slide"></Relationship><Relationship Id="rId47" Target="slides/slide44.xml" Type="http://schemas.openxmlformats.org/officeDocument/2006/relationships/slide"></Relationship><Relationship Id="rId48" Target="slides/slide45.xml" Type="http://schemas.openxmlformats.org/officeDocument/2006/relationships/slide"></Relationship><Relationship Id="rId49" Target="slides/slide46.xml" Type="http://schemas.openxmlformats.org/officeDocument/2006/relationships/slide"></Relationship><Relationship Id="rId50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hape 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Google Shape;3;n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Google Shape;4;n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228600" lvl="0" marL="4572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200" u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algn="l" indent="-228600" lvl="1" marL="9144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200" u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algn="l" indent="-228600" lvl="2" marL="13716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200" u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algn="l" indent="-228600" lvl="3" marL="18288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200" u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algn="l" indent="-228600" lvl="4" marL="22860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200" u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algn="l" indent="-228600" lvl="5" marL="27432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200" u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algn="l" indent="-228600" lvl="6" marL="32004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200" u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algn="l" indent="-228600" lvl="7" marL="36576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200" u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algn="l" indent="-228600" lvl="8" marL="41148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200" u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dk2" folHlink="folHlink" hlink="hlink" tx1="dk1" tx2="lt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0.xml.rels><?xml version="1.0" standalone="yes" ?><Relationships xmlns="http://schemas.openxmlformats.org/package/2006/relationships"><Relationship Id="rId1" Target="../slides/slide1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1.xml.rels><?xml version="1.0" standalone="yes" ?><Relationships xmlns="http://schemas.openxmlformats.org/package/2006/relationships"><Relationship Id="rId1" Target="../slides/slide1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2.xml.rels><?xml version="1.0" standalone="yes" ?><Relationships xmlns="http://schemas.openxmlformats.org/package/2006/relationships"><Relationship Id="rId1" Target="../slides/slide1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3.xml.rels><?xml version="1.0" standalone="yes" ?><Relationships xmlns="http://schemas.openxmlformats.org/package/2006/relationships"><Relationship Id="rId1" Target="../slides/slide1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4.xml.rels><?xml version="1.0" standalone="yes" ?><Relationships xmlns="http://schemas.openxmlformats.org/package/2006/relationships"><Relationship Id="rId1" Target="../slides/slide1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5.xml.rels><?xml version="1.0" standalone="yes" ?><Relationships xmlns="http://schemas.openxmlformats.org/package/2006/relationships"><Relationship Id="rId1" Target="../slides/slide1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6.xml.rels><?xml version="1.0" standalone="yes" ?><Relationships xmlns="http://schemas.openxmlformats.org/package/2006/relationships"><Relationship Id="rId1" Target="../slides/slide1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7.xml.rels><?xml version="1.0" standalone="yes" ?><Relationships xmlns="http://schemas.openxmlformats.org/package/2006/relationships"><Relationship Id="rId1" Target="../slides/slide1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8.xml.rels><?xml version="1.0" standalone="yes" ?><Relationships xmlns="http://schemas.openxmlformats.org/package/2006/relationships"><Relationship Id="rId1" Target="../slides/slide1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9.xml.rels><?xml version="1.0" standalone="yes" ?><Relationships xmlns="http://schemas.openxmlformats.org/package/2006/relationships"><Relationship Id="rId1" Target="../slides/slide1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0.xml.rels><?xml version="1.0" standalone="yes" ?><Relationships xmlns="http://schemas.openxmlformats.org/package/2006/relationships"><Relationship Id="rId1" Target="../slides/slide2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1.xml.rels><?xml version="1.0" standalone="yes" ?><Relationships xmlns="http://schemas.openxmlformats.org/package/2006/relationships"><Relationship Id="rId1" Target="../slides/slide2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2.xml.rels><?xml version="1.0" standalone="yes" ?><Relationships xmlns="http://schemas.openxmlformats.org/package/2006/relationships"><Relationship Id="rId1" Target="../slides/slide2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3.xml.rels><?xml version="1.0" standalone="yes" ?><Relationships xmlns="http://schemas.openxmlformats.org/package/2006/relationships"><Relationship Id="rId1" Target="../slides/slide2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4.xml.rels><?xml version="1.0" standalone="yes" ?><Relationships xmlns="http://schemas.openxmlformats.org/package/2006/relationships"><Relationship Id="rId1" Target="../slides/slide2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5.xml.rels><?xml version="1.0" standalone="yes" ?><Relationships xmlns="http://schemas.openxmlformats.org/package/2006/relationships"><Relationship Id="rId1" Target="../slides/slide2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6.xml.rels><?xml version="1.0" standalone="yes" ?><Relationships xmlns="http://schemas.openxmlformats.org/package/2006/relationships"><Relationship Id="rId1" Target="../slides/slide2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7.xml.rels><?xml version="1.0" standalone="yes" ?><Relationships xmlns="http://schemas.openxmlformats.org/package/2006/relationships"><Relationship Id="rId1" Target="../slides/slide2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8.xml.rels><?xml version="1.0" standalone="yes" ?><Relationships xmlns="http://schemas.openxmlformats.org/package/2006/relationships"><Relationship Id="rId1" Target="../slides/slide2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9.xml.rels><?xml version="1.0" standalone="yes" ?><Relationships xmlns="http://schemas.openxmlformats.org/package/2006/relationships"><Relationship Id="rId1" Target="../slides/slide2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0.xml.rels><?xml version="1.0" standalone="yes" ?><Relationships xmlns="http://schemas.openxmlformats.org/package/2006/relationships"><Relationship Id="rId1" Target="../slides/slide3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1.xml.rels><?xml version="1.0" standalone="yes" ?><Relationships xmlns="http://schemas.openxmlformats.org/package/2006/relationships"><Relationship Id="rId1" Target="../slides/slide3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2.xml.rels><?xml version="1.0" standalone="yes" ?><Relationships xmlns="http://schemas.openxmlformats.org/package/2006/relationships"><Relationship Id="rId1" Target="../slides/slide3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3.xml.rels><?xml version="1.0" standalone="yes" ?><Relationships xmlns="http://schemas.openxmlformats.org/package/2006/relationships"><Relationship Id="rId1" Target="../slides/slide3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4.xml.rels><?xml version="1.0" standalone="yes" ?><Relationships xmlns="http://schemas.openxmlformats.org/package/2006/relationships"><Relationship Id="rId1" Target="../slides/slide3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5.xml.rels><?xml version="1.0" standalone="yes" ?><Relationships xmlns="http://schemas.openxmlformats.org/package/2006/relationships"><Relationship Id="rId1" Target="../slides/slide3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6.xml.rels><?xml version="1.0" standalone="yes" ?><Relationships xmlns="http://schemas.openxmlformats.org/package/2006/relationships"><Relationship Id="rId1" Target="../slides/slide3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7.xml.rels><?xml version="1.0" standalone="yes" ?><Relationships xmlns="http://schemas.openxmlformats.org/package/2006/relationships"><Relationship Id="rId1" Target="../slides/slide3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8.xml.rels><?xml version="1.0" standalone="yes" ?><Relationships xmlns="http://schemas.openxmlformats.org/package/2006/relationships"><Relationship Id="rId1" Target="../slides/slide3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9.xml.rels><?xml version="1.0" standalone="yes" ?><Relationships xmlns="http://schemas.openxmlformats.org/package/2006/relationships"><Relationship Id="rId1" Target="../slides/slide3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0.xml.rels><?xml version="1.0" standalone="yes" ?><Relationships xmlns="http://schemas.openxmlformats.org/package/2006/relationships"><Relationship Id="rId1" Target="../slides/slide4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1.xml.rels><?xml version="1.0" standalone="yes" ?><Relationships xmlns="http://schemas.openxmlformats.org/package/2006/relationships"><Relationship Id="rId1" Target="../slides/slide4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2.xml.rels><?xml version="1.0" standalone="yes" ?><Relationships xmlns="http://schemas.openxmlformats.org/package/2006/relationships"><Relationship Id="rId1" Target="../slides/slide4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3.xml.rels><?xml version="1.0" standalone="yes" ?><Relationships xmlns="http://schemas.openxmlformats.org/package/2006/relationships"><Relationship Id="rId1" Target="../slides/slide4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4.xml.rels><?xml version="1.0" standalone="yes" ?><Relationships xmlns="http://schemas.openxmlformats.org/package/2006/relationships"><Relationship Id="rId1" Target="../slides/slide4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5.xml.rels><?xml version="1.0" standalone="yes" ?><Relationships xmlns="http://schemas.openxmlformats.org/package/2006/relationships"><Relationship Id="rId1" Target="../slides/slide4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6.xml.rels><?xml version="1.0" standalone="yes" ?><Relationships xmlns="http://schemas.openxmlformats.org/package/2006/relationships"><Relationship Id="rId1" Target="../slides/slide4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7.xml.rels><?xml version="1.0" standalone="yes" ?><Relationships xmlns="http://schemas.openxmlformats.org/package/2006/relationships"><Relationship Id="rId1" Target="../slides/slide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8.xml.rels><?xml version="1.0" standalone="yes" ?><Relationships xmlns="http://schemas.openxmlformats.org/package/2006/relationships"><Relationship Id="rId1" Target="../slides/slide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9.xml.rels><?xml version="1.0" standalone="yes" ?><Relationships xmlns="http://schemas.openxmlformats.org/package/2006/relationships"><Relationship Id="rId1" Target="../slides/slide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Shape 1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Google Shape;18;p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Google Shape;19;p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" name="Shape 10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" name="Google Shape;104;p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5" name="Google Shape;105;p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0" name="Shape 11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1" name="Google Shape;111;p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2" name="Google Shape;112;p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0" name="Shape 13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1" name="Google Shape;131;p1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2" name="Google Shape;132;p1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7" name="Shape 13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8" name="Google Shape;138;p1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9" name="Google Shape;139;p1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" name="Shape 14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" name="Google Shape;148;p1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9" name="Google Shape;149;p1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0" name="Shape 17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1" name="Google Shape;171;p1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2" name="Google Shape;172;p1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7" name="Shape 17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8" name="Google Shape;178;p1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9" name="Google Shape;179;p1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9" name="Shape 29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0" name="Google Shape;300;p1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1" name="Google Shape;301;p1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6" name="Shape 30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" name="Google Shape;307;p1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8" name="Google Shape;308;p1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5" name="Shape 33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6" name="Google Shape;336;p1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7" name="Google Shape;337;p1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Shape 2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Google Shape;29;p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Google Shape;30;p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4" name="Shape 40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5" name="Google Shape;405;p1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6" name="Google Shape;406;p1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1" name="Shape 41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2" name="Google Shape;412;p1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3" name="Google Shape;413;p1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8" name="Shape 41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9" name="Google Shape;419;p2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0" name="Google Shape;420;p2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5" name="Shape 42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6" name="Google Shape;426;p2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7" name="Google Shape;427;p2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2" name="Shape 43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3" name="Google Shape;433;p2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4" name="Google Shape;434;p2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5" name="Shape 45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6" name="Google Shape;456;p2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7" name="Google Shape;457;p2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2" name="Shape 46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3" name="Google Shape;463;p2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4" name="Google Shape;464;p2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4" name="Shape 48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5" name="Google Shape;485;p2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6" name="Google Shape;486;p2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1" name="Shape 49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2" name="Google Shape;492;p2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3" name="Google Shape;493;p2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8" name="Shape 49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9" name="Google Shape;499;p2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0" name="Google Shape;500;p2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Shape 3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" name="Google Shape;35;p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" name="Google Shape;36;p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6" name="Shape 53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7" name="Google Shape;537;p2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8" name="Google Shape;538;p2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3" name="Shape 54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4" name="Google Shape;544;p2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5" name="Google Shape;545;p2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8" name="Shape 60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9" name="Google Shape;609;p3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0" name="Google Shape;610;p3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6" name="Shape 63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7" name="Google Shape;637;p3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8" name="Google Shape;638;p3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3" name="Shape 64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4" name="Google Shape;644;p3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5" name="Google Shape;645;p3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2" name="Shape 73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3" name="Google Shape;733;p3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4" name="Google Shape;734;p3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9" name="Shape 73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0" name="Google Shape;740;p3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1" name="Google Shape;741;p3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6" name="Shape 74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7" name="Google Shape;747;p3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8" name="Google Shape;748;p3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02" name="Shape 80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03" name="Google Shape;803;p3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04" name="Google Shape;804;p3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09" name="Shape 80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0" name="Google Shape;810;p3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1" name="Google Shape;811;p3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" name="Shape 4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" name="Google Shape;48;g95b4a89a7f_1_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" name="Google Shape;49;g95b4a89a7f_1_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6" name="Shape 81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7" name="Google Shape;817;p3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8" name="Google Shape;818;p3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3" name="Shape 82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4" name="Google Shape;824;p3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5" name="Google Shape;825;p3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4" name="Shape 84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5" name="Google Shape;845;p4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6" name="Google Shape;846;p4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6" name="Shape 86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7" name="Google Shape;867;p4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8" name="Google Shape;868;p4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3" name="Shape 87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4" name="Google Shape;874;p4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5" name="Google Shape;875;p4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7" name="Shape 96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8" name="Google Shape;968;g95b4a89a7f_1_1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9" name="Google Shape;969;g95b4a89a7f_1_1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72" name="Shape 97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73" name="Google Shape;973;g95b4a89a7f_1_3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74" name="Google Shape;974;g95b4a89a7f_1_3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" name="Shape 5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" name="Google Shape;54;g95b4a89a7f_1_1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5" name="Google Shape;55;g95b4a89a7f_1_1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" name="Shape 5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9" name="Google Shape;59;p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" name="Google Shape;60;p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7" name="Shape 6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8" name="Google Shape;68;p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9" name="Google Shape;69;p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" name="Shape 8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" name="Google Shape;90;p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" name="Google Shape;91;p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" name="Shape 9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7" name="Google Shape;97;p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50292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8" name="Google Shape;98;p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x">
  <p:cSld name="TITLE_AND_BODY">
    <p:bg>
      <p:bgPr>
        <a:solidFill>
          <a:srgbClr val="F4F4F4"/>
        </a:solid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hape 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Google Shape;10;p4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312016" y="5503577"/>
            <a:ext cx="241191" cy="24644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34300" lIns="34300" rIns="34300" spcFirstLastPara="1" tIns="34300" wrap="square">
            <a:sp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solidFill>
                <a:srgbClr val="595959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TITLE_AND_BODY 2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Shape 1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Google Shape;12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698" y="1302273"/>
            <a:ext cx="8520604" cy="57271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00" lIns="91400" rIns="91400" spcFirstLastPara="1" tIns="91400" wrap="square">
            <a:norm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Google Shape;13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698" y="2009723"/>
            <a:ext cx="8520604" cy="34164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00" lIns="91400" rIns="91400" spcFirstLastPara="1" tIns="91400" wrap="square">
            <a:normAutofit/>
          </a:bodyPr>
          <a:lstStyle>
            <a:lvl1pPr algn="l"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>
                <a:uFillTx/>
              </a:defRPr>
            </a:lvl1pPr>
            <a:lvl2pPr algn="l"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  <a:defRPr>
                <a:uFillTx/>
              </a:defRPr>
            </a:lvl2pPr>
            <a:lvl3pPr algn="l"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■"/>
              <a:defRPr>
                <a:uFillTx/>
              </a:defRPr>
            </a:lvl3pPr>
            <a:lvl4pPr algn="l"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>
                <a:uFillTx/>
              </a:defRPr>
            </a:lvl4pPr>
            <a:lvl5pPr algn="l"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  <a:defRPr>
                <a:uFillTx/>
              </a:defRPr>
            </a:lvl5pPr>
            <a:lvl6pPr algn="l"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>
                <a:uFillTx/>
              </a:defRPr>
            </a:lvl6pPr>
            <a:lvl7pPr algn="l"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>
                <a:uFillTx/>
              </a:defRPr>
            </a:lvl7pPr>
            <a:lvl8pPr algn="l"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>
                <a:uFillTx/>
              </a:defRPr>
            </a:lvl8pPr>
            <a:lvl9pPr algn="l"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Google Shape;14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56106" y="5539438"/>
            <a:ext cx="365058" cy="35565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00" lIns="91400" rIns="91400" spcFirstLastPara="1" tIns="91400" wrap="square">
            <a:spAutoFit/>
          </a:bodyPr>
          <a:lstStyle>
            <a:lvl1pPr algn="r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1pPr>
            <a:lvl2pPr algn="r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2pPr>
            <a:lvl3pPr algn="r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3pPr>
            <a:lvl4pPr algn="r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4pPr>
            <a:lvl5pPr algn="r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5pPr>
            <a:lvl6pPr algn="r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6pPr>
            <a:lvl7pPr algn="r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7pPr>
            <a:lvl8pPr algn="r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8pPr>
            <a:lvl9pPr algn="r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Defaul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Shape 1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Google Shape;16;p4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05800" y="6324600"/>
            <a:ext cx="386662" cy="37522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>
            <a:lvl1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1pPr>
            <a:lvl2pPr algn="l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2pPr>
            <a:lvl3pPr algn="l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3pPr>
            <a:lvl4pPr algn="l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4pPr>
            <a:lvl5pPr algn="l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5pPr>
            <a:lvl6pPr algn="l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6pPr>
            <a:lvl7pPr algn="l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7pPr>
            <a:lvl8pPr algn="l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8pPr>
            <a:lvl9pPr algn="l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9pPr>
          </a:lstStyle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 sz="1200">
              <a:solidFill>
                <a:srgbClr val="595959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rgbClr val="FFFFFF"/>
        </a:solid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hape 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Google Shape;6;p4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698" y="1302273"/>
            <a:ext cx="8520604" cy="57271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00" lIns="91400" rIns="91400" spcFirstLastPara="1" tIns="91400" wrap="square">
            <a:norm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cap="none" i="0" strike="noStrike" sz="3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cap="none" i="0" strike="noStrike" sz="3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cap="none" i="0" strike="noStrike" sz="3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cap="none" i="0" strike="noStrike" sz="3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cap="none" i="0" strike="noStrike" sz="3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cap="none" i="0" strike="noStrike" sz="3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cap="none" i="0" strike="noStrike" sz="3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cap="none" i="0" strike="noStrike" sz="3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cap="none" i="0" strike="noStrike" sz="3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Google Shape;7;p4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698" y="2009723"/>
            <a:ext cx="8520604" cy="34164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00" lIns="91400" rIns="91400" spcFirstLastPara="1" tIns="91400" wrap="square">
            <a:normAutofit/>
          </a:bodyPr>
          <a:lstStyle>
            <a:lvl1pPr algn="l" indent="-3810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cap="none" i="0" strike="noStrike" sz="2400" u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l" indent="-381000" lvl="1" marL="9144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○"/>
              <a:defRPr b="0" cap="none" i="0" strike="noStrike" sz="2400" u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l" indent="-381000" lvl="2" marL="13716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■"/>
              <a:defRPr b="0" cap="none" i="0" strike="noStrike" sz="2400" u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l" indent="-381000" lvl="3" marL="18288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cap="none" i="0" strike="noStrike" sz="2400" u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l" indent="-381000" lvl="4" marL="22860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○"/>
              <a:defRPr b="0" cap="none" i="0" strike="noStrike" sz="2400" u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l" indent="-381000" lvl="5" marL="2743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cap="none" i="0" strike="noStrike" sz="2400" u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l" indent="-381000" lvl="6" marL="32004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cap="none" i="0" strike="noStrike" sz="2400" u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l" indent="-381000" lvl="7" marL="36576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cap="none" i="0" strike="noStrike" sz="2400" u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l" indent="-381000" lvl="8" marL="41148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cap="none" i="0" strike="noStrike" sz="2400" u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Google Shape;8;p4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56106" y="5539438"/>
            <a:ext cx="365058" cy="35565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00" lIns="91400" rIns="91400" spcFirstLastPara="1" tIns="91400" wrap="square">
            <a:spAutoFit/>
          </a:bodyPr>
          <a:lstStyle>
            <a:lvl1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 sz="1400">
              <a:solidFill>
                <a:srgbClr val="000000"/>
              </a:solidFill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dk2" folHlink="folHlink" hlink="hlink" tx1="dk1" tx2="lt2"/>
  <p:sldLayoutIdLst>
    <p:sldLayoutId r:id="rId1" id="2147483661"/>
    <p:sldLayoutId r:id="rId2" id="2147483662"/>
    <p:sldLayoutId r:id="rId3" id="2147483663"/>
  </p:sldLayoutIdLst>
  <p:hf dt="0" ftr="0" hdr="0" sldNum="0"/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3.pn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10.xml" Type="http://schemas.openxmlformats.org/officeDocument/2006/relationships/notesSlide"></Relationship></Relationships>
</file>

<file path=ppt/slides/_rels/slide11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11.xml" Type="http://schemas.openxmlformats.org/officeDocument/2006/relationships/notesSlide"></Relationship><Relationship Id="rId3" Target="../media/image2.jp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12.xml" Type="http://schemas.openxmlformats.org/officeDocument/2006/relationships/notesSlide"></Relationship></Relationships>
</file>

<file path=ppt/slides/_rels/slide13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13.xml" Type="http://schemas.openxmlformats.org/officeDocument/2006/relationships/notesSlide"></Relationship></Relationships>
</file>

<file path=ppt/slides/_rels/slide14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14.xml" Type="http://schemas.openxmlformats.org/officeDocument/2006/relationships/notesSlide"></Relationship><Relationship Id="rId3" Target="../media/image5.jpg" Type="http://schemas.openxmlformats.org/officeDocument/2006/relationships/image"></Relationship><Relationship Id="rId4" Target="../media/image4.jpg" Type="http://schemas.openxmlformats.org/officeDocument/2006/relationships/image"></Relationship></Relationships>
</file>

<file path=ppt/slides/_rels/slide15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15.xml" Type="http://schemas.openxmlformats.org/officeDocument/2006/relationships/notesSlide"></Relationship></Relationships>
</file>

<file path=ppt/slides/_rels/slide16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16.xml" Type="http://schemas.openxmlformats.org/officeDocument/2006/relationships/notesSlide"></Relationship><Relationship Id="rId3" Target="../media/image9.jpg" Type="http://schemas.openxmlformats.org/officeDocument/2006/relationships/image"></Relationship><Relationship Id="rId4" Target="../media/image10.jp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17.xml" Type="http://schemas.openxmlformats.org/officeDocument/2006/relationships/notesSlide"></Relationship></Relationships>
</file>

<file path=ppt/slides/_rels/slide18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18.xml" Type="http://schemas.openxmlformats.org/officeDocument/2006/relationships/notesSlide"></Relationship><Relationship Id="rId3" Target="../media/image11.jpg" Type="http://schemas.openxmlformats.org/officeDocument/2006/relationships/image"></Relationship></Relationships>
</file>

<file path=ppt/slides/_rels/slide19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19.xml" Type="http://schemas.openxmlformats.org/officeDocument/2006/relationships/notesSlide"></Relationship><Relationship Id="rId3" Target="../media/image8.jp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2.xml" Type="http://schemas.openxmlformats.org/officeDocument/2006/relationships/notesSlide"></Relationship></Relationships>
</file>

<file path=ppt/slides/_rels/slide20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20.xml" Type="http://schemas.openxmlformats.org/officeDocument/2006/relationships/notesSlide"></Relationship></Relationships>
</file>

<file path=ppt/slides/_rels/slide2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21.xml" Type="http://schemas.openxmlformats.org/officeDocument/2006/relationships/notesSlide"></Relationship></Relationships>
</file>

<file path=ppt/slides/_rels/slide22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22.xml" Type="http://schemas.openxmlformats.org/officeDocument/2006/relationships/notesSlide"></Relationship></Relationships>
</file>

<file path=ppt/slides/_rels/slide23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23.xml" Type="http://schemas.openxmlformats.org/officeDocument/2006/relationships/notesSlide"></Relationship></Relationships>
</file>

<file path=ppt/slides/_rels/slide24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24.xml" Type="http://schemas.openxmlformats.org/officeDocument/2006/relationships/notesSlide"></Relationship><Relationship Id="rId3" Target="../media/image14.jpg" Type="http://schemas.openxmlformats.org/officeDocument/2006/relationships/image"></Relationship></Relationships>
</file>

<file path=ppt/slides/_rels/slide25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25.xml" Type="http://schemas.openxmlformats.org/officeDocument/2006/relationships/notesSlide"></Relationship></Relationships>
</file>

<file path=ppt/slides/_rels/slide26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26.xml" Type="http://schemas.openxmlformats.org/officeDocument/2006/relationships/notesSlide"></Relationship><Relationship Id="rId3" Target="../media/image16.jpg" Type="http://schemas.openxmlformats.org/officeDocument/2006/relationships/image"></Relationship></Relationships>
</file>

<file path=ppt/slides/_rels/slide27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27.xml" Type="http://schemas.openxmlformats.org/officeDocument/2006/relationships/notesSlide"></Relationship></Relationships>
</file>

<file path=ppt/slides/_rels/slide28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28.xml" Type="http://schemas.openxmlformats.org/officeDocument/2006/relationships/notesSlide"></Relationship></Relationships>
</file>

<file path=ppt/slides/_rels/slide29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29.xml" Type="http://schemas.openxmlformats.org/officeDocument/2006/relationships/notesSlide"></Relationship><Relationship Id="rId3" Target="../media/image15.jp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.xml" Type="http://schemas.openxmlformats.org/officeDocument/2006/relationships/notesSlide"></Relationship><Relationship Id="rId3" Target="../media/image1.png" Type="http://schemas.openxmlformats.org/officeDocument/2006/relationships/image"></Relationship><Relationship Id="rId4" Target="../media/image3.png" Type="http://schemas.openxmlformats.org/officeDocument/2006/relationships/image"></Relationship></Relationships>
</file>

<file path=ppt/slides/_rels/slide30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30.xml" Type="http://schemas.openxmlformats.org/officeDocument/2006/relationships/notesSlide"></Relationship></Relationships>
</file>

<file path=ppt/slides/_rels/slide31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31.xml" Type="http://schemas.openxmlformats.org/officeDocument/2006/relationships/notesSlide"></Relationship><Relationship Id="rId3" Target="../media/image12.jpg" Type="http://schemas.openxmlformats.org/officeDocument/2006/relationships/image"></Relationship><Relationship Id="rId4" Target="../media/image13.jpg" Type="http://schemas.openxmlformats.org/officeDocument/2006/relationships/image"></Relationship></Relationships>
</file>

<file path=ppt/slides/_rels/slide32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32.xml" Type="http://schemas.openxmlformats.org/officeDocument/2006/relationships/notesSlide"></Relationship><Relationship Id="rId3" Target="../media/image18.jpg" Type="http://schemas.openxmlformats.org/officeDocument/2006/relationships/image"></Relationship></Relationships>
</file>

<file path=ppt/slides/_rels/slide33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33.xml" Type="http://schemas.openxmlformats.org/officeDocument/2006/relationships/notesSlide"></Relationship></Relationships>
</file>

<file path=ppt/slides/_rels/slide34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34.xml" Type="http://schemas.openxmlformats.org/officeDocument/2006/relationships/notesSlide"></Relationship><Relationship Id="rId3" Target="../media/image17.jpg" Type="http://schemas.openxmlformats.org/officeDocument/2006/relationships/image"></Relationship></Relationships>
</file>

<file path=ppt/slides/_rels/slide35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35.xml" Type="http://schemas.openxmlformats.org/officeDocument/2006/relationships/notesSlide"></Relationship></Relationships>
</file>

<file path=ppt/slides/_rels/slide36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36.xml" Type="http://schemas.openxmlformats.org/officeDocument/2006/relationships/notesSlide"></Relationship></Relationships>
</file>

<file path=ppt/slides/_rels/slide37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37.xml" Type="http://schemas.openxmlformats.org/officeDocument/2006/relationships/notesSlide"></Relationship><Relationship Id="rId3" Target="../media/image21.jpg" Type="http://schemas.openxmlformats.org/officeDocument/2006/relationships/image"></Relationship></Relationships>
</file>

<file path=ppt/slides/_rels/slide38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38.xml" Type="http://schemas.openxmlformats.org/officeDocument/2006/relationships/notesSlide"></Relationship></Relationships>
</file>

<file path=ppt/slides/_rels/slide39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39.xml" Type="http://schemas.openxmlformats.org/officeDocument/2006/relationships/notesSlide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.xml" Type="http://schemas.openxmlformats.org/officeDocument/2006/relationships/notesSlide"></Relationship></Relationships>
</file>

<file path=ppt/slides/_rels/slide40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40.xml" Type="http://schemas.openxmlformats.org/officeDocument/2006/relationships/notesSlide"></Relationship></Relationships>
</file>

<file path=ppt/slides/_rels/slide41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41.xml" Type="http://schemas.openxmlformats.org/officeDocument/2006/relationships/notesSlide"></Relationship><Relationship Id="rId3" Target="../media/image19.jpg" Type="http://schemas.openxmlformats.org/officeDocument/2006/relationships/image"></Relationship></Relationships>
</file>

<file path=ppt/slides/_rels/slide42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42.xml" Type="http://schemas.openxmlformats.org/officeDocument/2006/relationships/notesSlide"></Relationship><Relationship Id="rId3" Target="../media/image20.jpg" Type="http://schemas.openxmlformats.org/officeDocument/2006/relationships/image"></Relationship></Relationships>
</file>

<file path=ppt/slides/_rels/slide43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43.xml" Type="http://schemas.openxmlformats.org/officeDocument/2006/relationships/notesSlide"></Relationship></Relationships>
</file>

<file path=ppt/slides/_rels/slide44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44.xml" Type="http://schemas.openxmlformats.org/officeDocument/2006/relationships/notesSlide"></Relationship><Relationship Id="rId3" Target="../media/image22.jpg" Type="http://schemas.openxmlformats.org/officeDocument/2006/relationships/image"></Relationship><Relationship Id="rId4" Target="../media/image24.jpg" Type="http://schemas.openxmlformats.org/officeDocument/2006/relationships/image"></Relationship><Relationship Id="rId5" Target="../media/image23.jpg" Type="http://schemas.openxmlformats.org/officeDocument/2006/relationships/image"></Relationship></Relationships>
</file>

<file path=ppt/slides/_rels/slide45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45.xml" Type="http://schemas.openxmlformats.org/officeDocument/2006/relationships/notesSlide"></Relationship></Relationships>
</file>

<file path=ppt/slides/_rels/slide4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6.xml" Type="http://schemas.openxmlformats.org/officeDocument/2006/relationships/notesSlide"></Relationship></Relationships>
</file>

<file path=ppt/slides/_rels/slide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5.xml" Type="http://schemas.openxmlformats.org/officeDocument/2006/relationships/notesSlide"></Relationship></Relationships>
</file>

<file path=ppt/slides/_rels/slide6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6.xml" Type="http://schemas.openxmlformats.org/officeDocument/2006/relationships/notesSlide"></Relationship><Relationship Id="rId3" Target="../media/image6.jp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7.xml" Type="http://schemas.openxmlformats.org/officeDocument/2006/relationships/notesSlide"></Relationship><Relationship Id="rId3" Target="../media/image7.jp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8.xml" Type="http://schemas.openxmlformats.org/officeDocument/2006/relationships/notesSlide"></Relationship></Relationships>
</file>

<file path=ppt/slides/_rels/slide9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9.xml" Type="http://schemas.openxmlformats.org/officeDocument/2006/relationships/notesSlid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Shape 2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Google Shape;21;p1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89263" y="10925"/>
            <a:ext cx="2343620" cy="6836139"/>
            <a:chOff x="-1" y="-1"/>
            <a:chExt cx="2343618" cy="6836138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Google Shape;22;p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-1"/>
              <a:ext cx="2343612" cy="683613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45700" rIns="45700" spcFirstLastPara="1" tIns="45700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rPr>
                  <a:uFillTx/>
                </a:rPr>
                <a:t/>
              </a:r>
              <a:endParaRPr b="1" cap="none" i="0" strike="noStrike" sz="1800" u="none">
                <a:solidFill>
                  <a:srgbClr val="FFFFFF"/>
                </a:solidFill>
                <a:uFillTx/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Google Shape;23;p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-1" y="2716997"/>
              <a:ext cx="2343618" cy="1402149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34300" lIns="34300" rIns="34300" spcFirstLastPara="1" tIns="34300" wrap="square">
              <a:sp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rPr b="1" cap="none" i="0" lang="en-US" strike="noStrike" sz="1800" u="none">
                  <a:solidFill>
                    <a:srgbClr val="FFFFFF"/>
                  </a:solidFill>
                  <a:uFillTx/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>
                <a:uFillTx/>
              </a:endParaRPr>
            </a:p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rPr b="1" cap="none" i="0" lang="en-US" strike="noStrike" sz="1800" u="none">
                  <a:solidFill>
                    <a:srgbClr val="FFFFFF"/>
                  </a:solidFill>
                  <a:uFillTx/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>
                <a:uFillTx/>
              </a:endParaRPr>
            </a:p>
          </p:txBody>
        </p:sp>
      </p:grp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Google Shape;24;p1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5" y="2456435"/>
            <a:ext cx="9153547" cy="1"/>
          </a:xfrm>
          <a:prstGeom prst="straightConnector1">
            <a:avLst/>
          </a:prstGeom>
          <a:noFill/>
          <a:ln cap="flat" cmpd="sng" w="9525">
            <a:solidFill>
              <a:srgbClr val="B7B7B7">
                <a:alpha val="49803"/>
              </a:srgbClr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Google Shape;25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19253" y="1052172"/>
            <a:ext cx="6874896" cy="635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eorgia"/>
              <a:buNone/>
            </a:pPr>
            <a:r>
              <a:rPr b="0" cap="none" i="0" lang="en-US" strike="noStrike" sz="4400" u="none">
                <a:solidFill>
                  <a:srgbClr val="002060"/>
                </a:solidFill>
                <a:uFillTx/>
                <a:latin typeface="Georgia"/>
                <a:ea typeface="Georgia"/>
                <a:cs typeface="Georgia"/>
                <a:sym typeface="Georgia"/>
              </a:rPr>
              <a:t>Circulatory System 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age1.png" id="26" name="Google Shape;26;p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3102" y="1215423"/>
            <a:ext cx="1227555" cy="1069889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Google Shape;27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4383" y="2037335"/>
            <a:ext cx="10254089" cy="1524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Georgia"/>
              <a:buNone/>
            </a:pPr>
            <a:r>
              <a:rPr b="1" cap="none" i="0" lang="en-US" strike="noStrike" sz="2600" u="none">
                <a:solidFill>
                  <a:srgbClr val="002060"/>
                </a:solidFill>
                <a:uFillTx/>
                <a:latin typeface="Georgia"/>
                <a:ea typeface="Georgia"/>
                <a:cs typeface="Georgia"/>
                <a:sym typeface="Georgia"/>
              </a:rPr>
              <a:t>-THE LYMPHATIC AND 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Georgia"/>
              <a:buNone/>
            </a:pPr>
            <a:r>
              <a:rPr b="1" cap="none" i="0" lang="en-US" strike="noStrike" sz="2600" u="none">
                <a:solidFill>
                  <a:srgbClr val="002060"/>
                </a:solidFill>
                <a:uFillTx/>
                <a:latin typeface="Georgia"/>
                <a:ea typeface="Georgia"/>
                <a:cs typeface="Georgia"/>
                <a:sym typeface="Georgia"/>
              </a:rPr>
              <a:t>                                     IMMUNE SYSTEMS </a:t>
            </a:r>
            <a:endParaRPr b="0" cap="none" i="0" strike="noStrike" sz="12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Georgia"/>
              <a:buNone/>
            </a:pPr>
            <a:r>
              <a:rPr b="1" cap="none" i="0" lang="en-US" strike="noStrike" sz="2600" u="none">
                <a:solidFill>
                  <a:srgbClr val="002060"/>
                </a:solidFill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6" name="Shape 10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7" name="Google Shape;107;p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8" name="Google Shape;108;p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0"/>
            <a:ext cx="9144004" cy="990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Lymph and Lymphatic Capillaries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9" name="Google Shape;109;p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914400"/>
            <a:ext cx="8534400" cy="5943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lymph</a:t>
            </a:r>
            <a:endParaRPr>
              <a:uFillTx/>
            </a:endParaRPr>
          </a:p>
          <a:p>
            <a:pPr algn="l" indent="-2857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clear, colorless fluid, similar to plasma, but much less protein</a:t>
            </a:r>
            <a:endParaRPr>
              <a:uFillTx/>
            </a:endParaRPr>
          </a:p>
          <a:p>
            <a:pPr algn="l" indent="-2857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extracellular fluid drawn into lymphatic capillaries</a:t>
            </a:r>
            <a:endParaRPr>
              <a:uFillTx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lymphatic capillaries </a:t>
            </a:r>
            <a:r>
              <a:rPr b="0" lang="en-US">
                <a:uFillTx/>
              </a:rPr>
              <a:t>(terminal lymphatics)</a:t>
            </a:r>
            <a:endParaRPr>
              <a:uFillTx/>
            </a:endParaRPr>
          </a:p>
          <a:p>
            <a:pPr algn="l" indent="-2857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penetrate nearly every tissue of the body</a:t>
            </a:r>
            <a:endParaRPr>
              <a:uFillTx/>
            </a:endParaRPr>
          </a:p>
          <a:p>
            <a:pPr algn="l" indent="-228600" lvl="2" marL="1143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uFillTx/>
              </a:rPr>
              <a:t>absent from central nervous system, cartilage, cornea, bone and bone marrow</a:t>
            </a:r>
            <a:endParaRPr>
              <a:uFillTx/>
            </a:endParaRPr>
          </a:p>
          <a:p>
            <a:pPr algn="l" indent="-2857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sacs of thin endothelial cells that loosely overlap each other</a:t>
            </a:r>
            <a:endParaRPr>
              <a:uFillTx/>
            </a:endParaRPr>
          </a:p>
          <a:p>
            <a:pPr algn="l" indent="-2857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closed at one end</a:t>
            </a:r>
            <a:endParaRPr>
              <a:uFillTx/>
            </a:endParaRPr>
          </a:p>
          <a:p>
            <a:pPr algn="l" indent="-2857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cells tethered to surrounding tissue by protein filaments</a:t>
            </a:r>
            <a:endParaRPr>
              <a:uFillTx/>
            </a:endParaRPr>
          </a:p>
          <a:p>
            <a:pPr algn="l" indent="-228600" lvl="2" marL="1143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uFillTx/>
              </a:rPr>
              <a:t>gaps between cells are large enough to allow bacteria and cells entrance to lymphatic capillary</a:t>
            </a:r>
            <a:endParaRPr>
              <a:uFillTx/>
            </a:endParaRPr>
          </a:p>
          <a:p>
            <a:pPr algn="l" indent="-2857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endothelium creates valve-like flaps that open when interstitial fluid pressure is high, and close when it is low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3" name="Shape 11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4" name="Google Shape;114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5" name="Google Shape;115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Lymphatic Capillary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6" name="Google Shape;116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98811" y="6307137"/>
            <a:ext cx="2286002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21.3b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03b" id="117" name="Google Shape;117;p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25725" y="1346200"/>
            <a:ext cx="2859089" cy="467518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8" name="Google Shape;118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24136" y="6002337"/>
            <a:ext cx="272158" cy="22195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cap="none" i="0" lang="en-US" strike="noStrike" sz="1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(b)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9" name="Google Shape;119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08637" y="3041650"/>
            <a:ext cx="836712" cy="22195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cap="none" i="0" lang="en-US" strike="noStrike" sz="1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Opening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0" name="Google Shape;120;p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00550" y="3910012"/>
            <a:ext cx="1173164" cy="1590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1" name="Google Shape;121;p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87873" y="2084386"/>
            <a:ext cx="985839" cy="1589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2" name="Google Shape;122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08475" y="3144836"/>
            <a:ext cx="1265238" cy="481014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0052" y="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3" name="Google Shape;123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05387" y="5099050"/>
            <a:ext cx="568327" cy="196851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5780" y="2160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4" name="Google Shape;124;p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03712" y="4397375"/>
            <a:ext cx="1270002" cy="0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5" name="Google Shape;125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08637" y="1966911"/>
            <a:ext cx="671215" cy="22195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cap="none" i="0" lang="en-US" strike="noStrike" sz="1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6" name="Google Shape;126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08637" y="3803650"/>
            <a:ext cx="709216" cy="45055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cap="none" i="0" lang="en-US" strike="noStrike" sz="1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Tissue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cap="none" i="0" lang="en-US" strike="noStrike" sz="1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fluid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7" name="Google Shape;127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08637" y="4286250"/>
            <a:ext cx="1299568" cy="67915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cap="none" i="0" lang="en-US" strike="noStrike" sz="1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Endothelium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cap="none" i="0" lang="en-US" strike="noStrike" sz="1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of lymphatic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cap="none" i="0" lang="en-US" strike="noStrike" sz="1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capillary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8" name="Google Shape;128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08637" y="5175250"/>
            <a:ext cx="1085057" cy="45055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cap="none" i="0" lang="en-US" strike="noStrike" sz="1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Anchoring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cap="none" i="0" lang="en-US" strike="noStrike" sz="1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filaments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9" name="Google Shape;129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835150" y="1081087"/>
            <a:ext cx="4668838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3" name="Shape 13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4" name="Google Shape;134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4175" y="2019716"/>
            <a:ext cx="9152350" cy="2493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rgbClr val="F4F4F4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5" name="Google Shape;135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5803" y="2657218"/>
            <a:ext cx="8623476" cy="88316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38125" lIns="38125" rIns="38125" spcFirstLastPara="1" tIns="38125" wrap="square">
            <a:spAutoFit/>
          </a:bodyPr>
          <a:lstStyle/>
          <a:p>
            <a:pPr algn="l" indent="-403278" lvl="0" marL="403278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300"/>
              <a:buFont typeface="Times New Roman"/>
              <a:buChar char="◆"/>
            </a:pPr>
            <a:r>
              <a:rPr b="1" cap="none" i="0" lang="en-US" strike="noStrike" sz="2300" u="none">
                <a:solidFill>
                  <a:srgbClr val="F4F4F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Why can metastasizing cancer cells get into the lymphatic system more easily than they can enter the bloodstream? 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6" name="Google Shape;136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900" y="1205169"/>
            <a:ext cx="5657953" cy="68846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50800" lIns="50800" rIns="50800" spcFirstLastPara="1" tIns="50800" wrap="square">
            <a:spAutoFit/>
          </a:bodyPr>
          <a:lstStyle/>
          <a:p>
            <a:pPr algn="l" indent="-723834" lvl="0" marL="723834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1C0A"/>
              </a:buClr>
              <a:buSzPts val="3900"/>
              <a:buFont typeface="Times New Roman"/>
              <a:buChar char="◆"/>
            </a:pPr>
            <a:r>
              <a:rPr b="1" cap="none" i="0" lang="en-US" strike="noStrike" sz="3900" u="none">
                <a:solidFill>
                  <a:srgbClr val="CC1C0A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▶▶▶</a:t>
            </a:r>
            <a:r>
              <a:rPr b="1" cap="none" i="0" lang="en-US" strike="noStrike" sz="3900" u="none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cap="none" i="0" lang="en-US" strike="noStrike" sz="2100" u="none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APPLY WHAT YOU KNOW 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0" name="Shape 14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1" name="Google Shape;141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51902" y="6324600"/>
            <a:ext cx="292096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2" name="Google Shape;142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380998"/>
            <a:ext cx="9144004" cy="11430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Lymphatic Vessels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3" name="Google Shape;143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828800"/>
            <a:ext cx="8534400" cy="4495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uFillTx/>
              </a:rPr>
              <a:t>larger ones composed of three layers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b="1" lang="en-US" sz="2800">
                <a:solidFill>
                  <a:srgbClr val="000000"/>
                </a:solidFill>
                <a:uFillTx/>
              </a:rPr>
              <a:t>tunica interna</a:t>
            </a:r>
            <a:r>
              <a:rPr b="0" lang="en-US">
                <a:uFillTx/>
              </a:rPr>
              <a:t>: endothelium and valves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b="1" lang="en-US" sz="2800">
                <a:solidFill>
                  <a:srgbClr val="000000"/>
                </a:solidFill>
                <a:uFillTx/>
              </a:rPr>
              <a:t>tunica media</a:t>
            </a:r>
            <a:r>
              <a:rPr b="0" lang="en-US">
                <a:uFillTx/>
              </a:rPr>
              <a:t>: elastic fibers, smooth muscle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b="1" lang="en-US" sz="2800">
                <a:solidFill>
                  <a:srgbClr val="000000"/>
                </a:solidFill>
                <a:uFillTx/>
              </a:rPr>
              <a:t>tunica externa</a:t>
            </a:r>
            <a:r>
              <a:rPr b="0" lang="en-US">
                <a:uFillTx/>
              </a:rPr>
              <a:t>: thin outer layer</a:t>
            </a:r>
            <a:endParaRPr>
              <a:uFillTx/>
            </a:endParaRPr>
          </a:p>
          <a:p>
            <a:pPr algn="l" indent="457200" lvl="1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>
                <a:uFillTx/>
              </a:rPr>
              <a:t/>
            </a:r>
            <a:endParaRPr b="0"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uFillTx/>
              </a:rPr>
              <a:t>converge into larger and larger vessels</a:t>
            </a:r>
            <a:endParaRPr>
              <a:uFillTx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4" name="Google Shape;144;p11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8225" y="4723823"/>
            <a:ext cx="9152351" cy="1046926"/>
            <a:chOff x="0" y="-1"/>
            <a:chExt cx="9152350" cy="1046925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5" name="Google Shape;145;p1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-1"/>
              <a:ext cx="9152350" cy="1046925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45700" rIns="45700" spcFirstLastPara="1" tIns="45700" wrap="square">
              <a:noAutofit/>
            </a:bodyPr>
            <a:lstStyle/>
            <a:p>
              <a:pPr algn="l" indent="0" lvl="0" marL="0" marR="0" rtl="0">
                <a:lnSpc>
                  <a:spcPct val="17307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Times"/>
                <a:buNone/>
              </a:pPr>
              <a:r>
                <a:rPr>
                  <a:uFillTx/>
                </a:rPr>
                <a:t/>
              </a:r>
              <a:endParaRPr b="1" cap="none" i="0" strike="noStrike" sz="2600" u="none">
                <a:solidFill>
                  <a:srgbClr val="FFFFFF"/>
                </a:solidFill>
                <a:uFillTx/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6" name="Google Shape;146;p1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213430"/>
              <a:ext cx="9152350" cy="620063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45700" rIns="45700" spcFirstLastPara="1" tIns="45700" wrap="square">
              <a:spAutoFit/>
            </a:bodyPr>
            <a:lstStyle/>
            <a:p>
              <a:pPr algn="l" indent="0" lvl="0" marL="0" marR="0" rtl="0">
                <a:lnSpc>
                  <a:spcPct val="17307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Times New Roman"/>
                <a:buNone/>
              </a:pPr>
              <a:r>
                <a:rPr b="1" cap="none" i="1" lang="en-US" strike="noStrike" sz="2600" u="none">
                  <a:solidFill>
                    <a:srgbClr val="FFFFFF"/>
                  </a:solidFill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What would be the consequence if these valves did not exist? </a:t>
              </a:r>
              <a:endParaRPr>
                <a:uFillTx/>
              </a:endParaRPr>
            </a:p>
          </p:txBody>
        </p:sp>
      </p:grp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0" name="Shape 15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04b" id="151" name="Google Shape;151;p1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0" y="914400"/>
            <a:ext cx="4219575" cy="524510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2" name="Google Shape;152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3" name="Google Shape;153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76200"/>
            <a:ext cx="9144004" cy="914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Valve in a Lymphatic Vessel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4" name="Google Shape;154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8387" y="6257925"/>
            <a:ext cx="2667001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21.4a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5" name="Google Shape;155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13412" y="6238875"/>
            <a:ext cx="2438402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21.4b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04a" id="156" name="Google Shape;156;p1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7675" y="1106487"/>
            <a:ext cx="3794125" cy="4730752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7" name="Google Shape;157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7675" y="5819775"/>
            <a:ext cx="292088" cy="2592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cap="none" i="0" lang="en-US" strike="noStrike" sz="1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(a)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8" name="Google Shape;158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92411" y="5022850"/>
            <a:ext cx="597484" cy="2592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cap="none" i="0" lang="en-US" strike="noStrike" sz="1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Valve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9" name="Google Shape;159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819400" y="882650"/>
            <a:ext cx="4668838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0" name="Google Shape;160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87875" y="5921375"/>
            <a:ext cx="174861" cy="1355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(b)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1" name="Google Shape;161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65862" y="5405437"/>
            <a:ext cx="431802" cy="327027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813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4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2" name="Google Shape;162;p1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987506" y="3105150"/>
            <a:ext cx="12702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3" name="Google Shape;163;p1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9586" y="3562350"/>
            <a:ext cx="127476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4" name="Google Shape;164;p1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58036" y="4114798"/>
            <a:ext cx="760415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5" name="Google Shape;165;p1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51699" y="4113211"/>
            <a:ext cx="144464" cy="48577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6" name="Google Shape;166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399212" y="3468687"/>
            <a:ext cx="424272" cy="1355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7" name="Google Shape;167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399212" y="3708400"/>
            <a:ext cx="1028577" cy="4149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 flows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forward through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open valves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8" name="Google Shape;168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19886" y="5651500"/>
            <a:ext cx="1050157" cy="2752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Closed valves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prevent backflow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9" name="Google Shape;169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92162" y="6061075"/>
            <a:ext cx="3252788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© The McGraw-Hill Companies, Inc./Dennis Strete, photographer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3" name="Shape 17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4" name="Google Shape;174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5" name="Google Shape;175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0"/>
            <a:ext cx="9144004" cy="914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Route of Lymph Flow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6" name="Google Shape;176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838200"/>
            <a:ext cx="8610600" cy="6019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lymphatic capillaries</a:t>
            </a:r>
            <a:endParaRPr>
              <a:uFillTx/>
            </a:endParaRPr>
          </a:p>
          <a:p>
            <a:pPr algn="l" indent="-165100" lvl="0" marL="34290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>
                <a:uFillTx/>
              </a:rPr>
              <a:t/>
            </a:r>
            <a:endParaRPr b="1" sz="2800">
              <a:solidFill>
                <a:srgbClr val="000000"/>
              </a:solidFill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collecting vessels</a:t>
            </a:r>
            <a:r>
              <a:rPr b="0" lang="en-US">
                <a:uFillTx/>
              </a:rPr>
              <a:t>: </a:t>
            </a:r>
            <a:r>
              <a:rPr b="0" lang="en-US" sz="2400">
                <a:uFillTx/>
              </a:rPr>
              <a:t>course through many lymph nodes</a:t>
            </a:r>
            <a:endParaRPr>
              <a:uFillTx/>
            </a:endParaRPr>
          </a:p>
          <a:p>
            <a:pPr algn="l" indent="-190500" lvl="0" marL="3429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>
                <a:uFillTx/>
              </a:rPr>
              <a:t/>
            </a:r>
            <a:endParaRPr b="0" sz="2400"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six lymphatic trunks</a:t>
            </a:r>
            <a:r>
              <a:rPr b="0" lang="en-US">
                <a:uFillTx/>
              </a:rPr>
              <a:t>: </a:t>
            </a:r>
            <a:r>
              <a:rPr b="0" lang="en-US" sz="2400">
                <a:uFillTx/>
              </a:rPr>
              <a:t>drain major portions of body</a:t>
            </a:r>
            <a:endParaRPr>
              <a:uFillTx/>
            </a:endParaRPr>
          </a:p>
          <a:p>
            <a:pPr algn="l" indent="-190500" lvl="0" marL="3429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>
                <a:uFillTx/>
              </a:rPr>
              <a:t/>
            </a:r>
            <a:endParaRPr b="0" sz="2400"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two collecting ducts</a:t>
            </a:r>
            <a:r>
              <a:rPr b="0" lang="en-US">
                <a:uFillTx/>
              </a:rPr>
              <a:t>: 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1" lang="en-US">
                <a:solidFill>
                  <a:srgbClr val="000000"/>
                </a:solidFill>
                <a:uFillTx/>
              </a:rPr>
              <a:t>right lymphatic duct </a:t>
            </a:r>
            <a:r>
              <a:rPr b="0" lang="en-US">
                <a:uFillTx/>
              </a:rPr>
              <a:t>– receives lymph from right arm, right side of head and thorax; empties into right subclavian vein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1" lang="en-US">
                <a:solidFill>
                  <a:srgbClr val="000000"/>
                </a:solidFill>
                <a:uFillTx/>
              </a:rPr>
              <a:t>thoracic duct </a:t>
            </a:r>
            <a:r>
              <a:rPr b="0" lang="en-US">
                <a:uFillTx/>
              </a:rPr>
              <a:t>- larger and longer, begins as a prominent sac in abdomen called the </a:t>
            </a:r>
            <a:r>
              <a:rPr b="1" lang="en-US">
                <a:solidFill>
                  <a:srgbClr val="000000"/>
                </a:solidFill>
                <a:uFillTx/>
              </a:rPr>
              <a:t>cisterna chyli</a:t>
            </a:r>
            <a:r>
              <a:rPr b="0" lang="en-US">
                <a:uFillTx/>
              </a:rPr>
              <a:t>; receives lymph from below diaphragm, left arm, left side of head, neck, and thorax; empties into left subclavian vein</a:t>
            </a:r>
            <a:endParaRPr>
              <a:uFillTx/>
            </a:endParaRPr>
          </a:p>
          <a:p>
            <a:pPr algn="l" indent="-1333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>
                <a:uFillTx/>
              </a:rPr>
              <a:t/>
            </a:r>
            <a:endParaRPr b="0"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subclavian veins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0" name="Shape 18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05" id="181" name="Google Shape;181;p1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9100" y="1011237"/>
            <a:ext cx="3543300" cy="5492752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2" name="Google Shape;182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3" name="Google Shape;183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20637"/>
            <a:ext cx="9144004" cy="9144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The Fluid Cycle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4" name="Google Shape;184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13412" y="6383337"/>
            <a:ext cx="2286002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21.1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5" name="Google Shape;185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5587" y="6383337"/>
            <a:ext cx="1754189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21.5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6" name="Google Shape;186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67050" y="2343150"/>
            <a:ext cx="780654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Subclavian vein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7" name="Google Shape;187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17800" y="1066800"/>
            <a:ext cx="1125240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Cardiovascular system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8" name="Google Shape;188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84225" y="1943099"/>
            <a:ext cx="615950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9" name="Google Shape;189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1204911" y="1717674"/>
            <a:ext cx="484189" cy="22383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0" name="Google Shape;190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62025" y="1539875"/>
            <a:ext cx="804864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1" name="Google Shape;191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35087" y="1538287"/>
            <a:ext cx="439740" cy="120651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2" name="Google Shape;192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81050" y="1935162"/>
            <a:ext cx="612776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3" name="Google Shape;193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1204912" y="1712911"/>
            <a:ext cx="484188" cy="22066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4" name="Google Shape;194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55675" y="1531937"/>
            <a:ext cx="806451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5" name="Google Shape;195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27150" y="1531937"/>
            <a:ext cx="442914" cy="12223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6" name="Google Shape;196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05086" y="1690687"/>
            <a:ext cx="449264" cy="1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7" name="Google Shape;197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3786" y="2417761"/>
            <a:ext cx="690564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8" name="Google Shape;198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57461" y="1682750"/>
            <a:ext cx="488952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9" name="Google Shape;199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55848" y="2409825"/>
            <a:ext cx="690565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0" name="Google Shape;200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950912" y="2292349"/>
            <a:ext cx="174627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1" name="Google Shape;201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25512" y="2320925"/>
            <a:ext cx="342902" cy="230189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304" y="2160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2" name="Google Shape;202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46448" y="4316412"/>
            <a:ext cx="188915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3" name="Google Shape;203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461" y="3216273"/>
            <a:ext cx="1258889" cy="1591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4" name="Google Shape;204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30500" y="5807073"/>
            <a:ext cx="342902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5" name="Google Shape;205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50912" y="6065837"/>
            <a:ext cx="317502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6" name="Google Shape;206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20774" y="6065837"/>
            <a:ext cx="881064" cy="163514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7" name="Google Shape;207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15999" y="3294062"/>
            <a:ext cx="179390" cy="366715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8" name="Google Shape;208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942975" y="2285999"/>
            <a:ext cx="17462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9" name="Google Shape;209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2975" y="3289300"/>
            <a:ext cx="166689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0" name="Google Shape;210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36625" y="3282948"/>
            <a:ext cx="169864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1" name="Google Shape;211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7575" y="2312986"/>
            <a:ext cx="346075" cy="233364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153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2" name="Google Shape;212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40098" y="4310062"/>
            <a:ext cx="18732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3" name="Google Shape;213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89111" y="3211512"/>
            <a:ext cx="1257302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4" name="Google Shape;214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22562" y="5799137"/>
            <a:ext cx="344489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5" name="Google Shape;215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2975" y="6061075"/>
            <a:ext cx="32067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6" name="Google Shape;216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16012" y="6061073"/>
            <a:ext cx="879476" cy="16034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7" name="Google Shape;217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09649" y="3286125"/>
            <a:ext cx="177802" cy="3698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8" name="Google Shape;218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50887" y="5002211"/>
            <a:ext cx="55564" cy="3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9" name="Google Shape;219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2950" y="4992687"/>
            <a:ext cx="5556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0" name="Google Shape;220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1012" y="1062037"/>
            <a:ext cx="895450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Lymphatic system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1" name="Google Shape;221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1457325"/>
            <a:ext cx="545257" cy="22527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Lymphatic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capillaries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2" name="Google Shape;222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1862136"/>
            <a:ext cx="370186" cy="22527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nodes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3" name="Google Shape;223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2212975"/>
            <a:ext cx="545257" cy="22527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Lymphatic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trunks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4" name="Google Shape;224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2473325"/>
            <a:ext cx="532011" cy="22527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Collecting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duct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5" name="Google Shape;225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3209925"/>
            <a:ext cx="532011" cy="22527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Collecting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vessels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6" name="Google Shape;226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4921250"/>
            <a:ext cx="370186" cy="22527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flow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7" name="Google Shape;227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5989637"/>
            <a:ext cx="545257" cy="22527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Lymphatic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capillaries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8" name="Google Shape;228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60700" y="1622425"/>
            <a:ext cx="565994" cy="22527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Pulmonary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circuit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9" name="Google Shape;229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60700" y="3149600"/>
            <a:ext cx="498525" cy="22527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Superior 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vena cava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0" name="Google Shape;230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46475" y="4252912"/>
            <a:ext cx="328712" cy="22527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Blood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flow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1" name="Google Shape;231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94036" y="5738812"/>
            <a:ext cx="487116" cy="22527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Systemic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circuit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2" name="Google Shape;232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1011236" y="2170111"/>
            <a:ext cx="261939" cy="10795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3" name="Google Shape;233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1014411" y="2178049"/>
            <a:ext cx="261940" cy="106364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01" id="234" name="Google Shape;234;p1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75187" y="879475"/>
            <a:ext cx="3521077" cy="5570538"/>
          </a:xfrm>
          <a:prstGeom prst="rect">
            <a:avLst/>
          </a:prstGeom>
          <a:noFill/>
          <a:ln>
            <a:noFill/>
          </a:ln>
        </p:spPr>
      </p:pic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5" name="Google Shape;235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099175" y="1416050"/>
            <a:ext cx="41277" cy="93664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6" name="Google Shape;236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31086" y="2224086"/>
            <a:ext cx="673386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Axillary lymph node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7" name="Google Shape;237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31086" y="2730500"/>
            <a:ext cx="249970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Spleen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8" name="Google Shape;238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31086" y="3678237"/>
            <a:ext cx="732843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Inguinal lymph nodes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9" name="Google Shape;239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76787" y="1454150"/>
            <a:ext cx="741140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Cervical lymph nodes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0" name="Google Shape;240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89487" y="1836736"/>
            <a:ext cx="597111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R. lymphatic duct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1" name="Google Shape;241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19650" y="2151061"/>
            <a:ext cx="283679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Thymus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2" name="Google Shape;242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3775" y="2481261"/>
            <a:ext cx="470087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Thoracic duct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3" name="Google Shape;243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3775" y="2687636"/>
            <a:ext cx="470049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Cisterna chyli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4" name="Google Shape;244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34261" y="1470025"/>
            <a:ext cx="487128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Palatine tonsil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5" name="Google Shape;245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3775" y="3435350"/>
            <a:ext cx="618357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Red bone marrow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6" name="Google Shape;246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38900" y="1519236"/>
            <a:ext cx="979488" cy="3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7" name="Google Shape;247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438899" y="1709736"/>
            <a:ext cx="979489" cy="1591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8" name="Google Shape;248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980236" y="2274886"/>
            <a:ext cx="438152" cy="3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9" name="Google Shape;249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683375" y="2776536"/>
            <a:ext cx="735014" cy="1589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0" name="Google Shape;250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5237162" y="3043236"/>
            <a:ext cx="928688" cy="159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1" name="Google Shape;251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556374" y="3722687"/>
            <a:ext cx="865189" cy="159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2" name="Google Shape;252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37187" y="1890711"/>
            <a:ext cx="717552" cy="69852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19083" y="0"/>
                </a:lnTo>
                <a:lnTo>
                  <a:pt x="21600" y="21600"/>
                </a:lnTo>
              </a:path>
            </a:pathLst>
          </a:cu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3" name="Google Shape;253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49850" y="2203450"/>
            <a:ext cx="1157288" cy="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4" name="Google Shape;254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73711" y="1506537"/>
            <a:ext cx="615952" cy="1589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5" name="Google Shape;255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5322886" y="2530474"/>
            <a:ext cx="1033464" cy="159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6" name="Google Shape;256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5322886" y="2738436"/>
            <a:ext cx="1027114" cy="159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7" name="Google Shape;257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5454650" y="3484562"/>
            <a:ext cx="509589" cy="159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8" name="Google Shape;258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5476875" y="5788025"/>
            <a:ext cx="534989" cy="1589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9" name="Google Shape;259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5791199" y="5691187"/>
            <a:ext cx="287339" cy="9684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0" name="Google Shape;260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34136" y="1512887"/>
            <a:ext cx="984252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1" name="Google Shape;261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434136" y="1706561"/>
            <a:ext cx="984252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2" name="Google Shape;262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34261" y="1803400"/>
            <a:ext cx="470087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Thoracic duct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3" name="Google Shape;263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21450" y="1849436"/>
            <a:ext cx="896938" cy="60327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3508" y="0"/>
                </a:lnTo>
                <a:lnTo>
                  <a:pt x="0" y="21600"/>
                </a:lnTo>
              </a:path>
            </a:pathLst>
          </a:cu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4" name="Google Shape;264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18275" y="1844675"/>
            <a:ext cx="900113" cy="61914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3433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5" name="Google Shape;265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975474" y="2268536"/>
            <a:ext cx="442915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6" name="Google Shape;266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680200" y="2770186"/>
            <a:ext cx="738189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7" name="Google Shape;267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31086" y="3035300"/>
            <a:ext cx="508262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Intestinal trunk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8" name="Google Shape;268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538911" y="3078161"/>
            <a:ext cx="879477" cy="159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9" name="Google Shape;269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532561" y="3074986"/>
            <a:ext cx="88582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0" name="Google Shape;270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31086" y="2859086"/>
            <a:ext cx="779240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R. and l. lumbar trunks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1" name="Google Shape;271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6269037" y="2905125"/>
            <a:ext cx="1149352" cy="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2" name="Google Shape;272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5233987" y="3038474"/>
            <a:ext cx="928688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3" name="Google Shape;273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34012" y="1887536"/>
            <a:ext cx="720727" cy="71439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19016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4" name="Google Shape;274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46675" y="2198686"/>
            <a:ext cx="1157289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5" name="Google Shape;275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68948" y="1501774"/>
            <a:ext cx="615952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6" name="Google Shape;276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5318124" y="2525711"/>
            <a:ext cx="1033464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7" name="Google Shape;277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5318124" y="2733674"/>
            <a:ext cx="1027114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8" name="Google Shape;278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5451475" y="3481387"/>
            <a:ext cx="506413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9" name="Google Shape;279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5472112" y="5784850"/>
            <a:ext cx="536577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0" name="Google Shape;280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5786437" y="5686423"/>
            <a:ext cx="287340" cy="9842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1" name="Google Shape;281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72025" y="4857750"/>
            <a:ext cx="758218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Popliteal lymph nodes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2" name="Google Shape;282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5589587" y="4911725"/>
            <a:ext cx="422277" cy="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3" name="Google Shape;283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5791198" y="4802187"/>
            <a:ext cx="246065" cy="10954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4" name="Google Shape;284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5586412" y="4905375"/>
            <a:ext cx="42227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5" name="Google Shape;285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5786437" y="4797424"/>
            <a:ext cx="247652" cy="10795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6" name="Google Shape;286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099173" y="1411287"/>
            <a:ext cx="41277" cy="904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7" name="Google Shape;287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61061" y="3040062"/>
            <a:ext cx="266703" cy="225426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8" name="Google Shape;288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61062" y="3036886"/>
            <a:ext cx="266702" cy="22225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9" name="Google Shape;289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15100" y="3649661"/>
            <a:ext cx="158752" cy="69853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0" name="Google Shape;290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11924" y="3643312"/>
            <a:ext cx="155577" cy="7144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1" name="Google Shape;291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551611" y="3716337"/>
            <a:ext cx="86677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2" name="Google Shape;292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361112" y="2852736"/>
            <a:ext cx="92077" cy="5239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3" name="Google Shape;293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356349" y="2849561"/>
            <a:ext cx="93665" cy="49215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4" name="Google Shape;294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264274" y="2898774"/>
            <a:ext cx="1154114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5" name="Google Shape;295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3775" y="2994025"/>
            <a:ext cx="554844" cy="30230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Abdominal,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intestinal,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and mesenteric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 nodes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6" name="Google Shape;296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72025" y="5735637"/>
            <a:ext cx="632421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Lymphatic vessels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7" name="Google Shape;297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29500" y="1660525"/>
            <a:ext cx="672046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cap="none" i="0" lang="en-US" strike="noStrike" sz="6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L. internal jugular v.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8" name="Google Shape;298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90686" y="744537"/>
            <a:ext cx="4668839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2" name="Shape 30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3" name="Google Shape;303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4175" y="2019716"/>
            <a:ext cx="9152350" cy="2493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rgbClr val="F4F4F4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4" name="Google Shape;304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5803" y="2657218"/>
            <a:ext cx="8623476" cy="88316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38125" lIns="38125" rIns="38125" spcFirstLastPara="1" tIns="38125" wrap="square">
            <a:spAutoFit/>
          </a:bodyPr>
          <a:lstStyle/>
          <a:p>
            <a:pPr algn="l" indent="-403278" lvl="0" marL="403278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300"/>
              <a:buFont typeface="Times New Roman"/>
              <a:buChar char="◆"/>
            </a:pPr>
            <a:r>
              <a:rPr b="1" cap="none" i="0" lang="en-US" strike="noStrike" sz="2300" u="none">
                <a:solidFill>
                  <a:srgbClr val="F4F4F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Identify two benefits in having lymphatic capillaries pick up tissue fluid that is not reclaimed by the blood capillaries. 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5" name="Google Shape;305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900" y="1205169"/>
            <a:ext cx="5657953" cy="68846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50800" lIns="50800" rIns="50800" spcFirstLastPara="1" tIns="50800" wrap="square">
            <a:spAutoFit/>
          </a:bodyPr>
          <a:lstStyle/>
          <a:p>
            <a:pPr algn="l" indent="-723834" lvl="0" marL="723834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1C0A"/>
              </a:buClr>
              <a:buSzPts val="3900"/>
              <a:buFont typeface="Times New Roman"/>
              <a:buChar char="◆"/>
            </a:pPr>
            <a:r>
              <a:rPr b="1" cap="none" i="0" lang="en-US" strike="noStrike" sz="3900" u="none">
                <a:solidFill>
                  <a:srgbClr val="CC1C0A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▶▶▶</a:t>
            </a:r>
            <a:r>
              <a:rPr b="1" cap="none" i="0" lang="en-US" strike="noStrike" sz="3900" u="none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cap="none" i="0" lang="en-US" strike="noStrike" sz="2100" u="none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APPLY WHAT YOU KNOW 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9" name="Shape 30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0" name="Google Shape;310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1" name="Google Shape;311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292099"/>
            <a:ext cx="9144004" cy="45670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US" sz="2500">
                <a:uFillTx/>
              </a:rPr>
              <a:t>Lymphatic Drainage of Mammary and Axillary Regions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2" name="Google Shape;312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65612" y="6278562"/>
            <a:ext cx="2287589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21.6b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06b" id="313" name="Google Shape;313;p1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73350" y="1895475"/>
            <a:ext cx="5175250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4" name="Google Shape;314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28750" y="6069012"/>
            <a:ext cx="239725" cy="19738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(b)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5" name="Google Shape;315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28750" y="2108200"/>
            <a:ext cx="1770993" cy="19738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Right lymphatic duct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6" name="Google Shape;316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16287" y="2238375"/>
            <a:ext cx="1341439" cy="350839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6930" y="0"/>
                </a:lnTo>
                <a:lnTo>
                  <a:pt x="0" y="0"/>
                </a:lnTo>
              </a:path>
            </a:pathLst>
          </a:custGeom>
          <a:noFill/>
          <a:ln cap="flat" cmpd="sng" w="269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7" name="Google Shape;317;p1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997199" y="2736849"/>
            <a:ext cx="1138239" cy="1590"/>
          </a:xfrm>
          <a:prstGeom prst="straightConnector1">
            <a:avLst/>
          </a:prstGeom>
          <a:noFill/>
          <a:ln cap="flat" cmpd="sng" w="269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8" name="Google Shape;318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51136" y="3271837"/>
            <a:ext cx="1157289" cy="265114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7360" y="581"/>
                </a:lnTo>
                <a:lnTo>
                  <a:pt x="0" y="0"/>
                </a:lnTo>
              </a:path>
            </a:pathLst>
          </a:custGeom>
          <a:noFill/>
          <a:ln cap="flat" cmpd="sng" w="269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9" name="Google Shape;319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44836" y="3271837"/>
            <a:ext cx="763589" cy="431802"/>
          </a:xfrm>
          <a:custGeom>
            <a:ahLst/>
            <a:cxnLst/>
            <a:rect b="b" l="l" r="r" t="t"/>
            <a:pathLst>
              <a:path extrusionOk="0" h="21600" w="21600">
                <a:moveTo>
                  <a:pt x="19335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269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0" name="Google Shape;320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54286" y="4397375"/>
            <a:ext cx="1354139" cy="258764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9433" y="597"/>
                </a:lnTo>
                <a:lnTo>
                  <a:pt x="0" y="0"/>
                </a:lnTo>
              </a:path>
            </a:pathLst>
          </a:custGeom>
          <a:noFill/>
          <a:ln cap="flat" cmpd="sng" w="269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1" name="Google Shape;321;p1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44836" y="4397375"/>
            <a:ext cx="763590" cy="1589"/>
          </a:xfrm>
          <a:prstGeom prst="straightConnector1">
            <a:avLst/>
          </a:prstGeom>
          <a:noFill/>
          <a:ln cap="flat" cmpd="sng" w="269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2" name="Google Shape;322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05175" y="2225675"/>
            <a:ext cx="1339851" cy="363539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6557" y="0"/>
                </a:lnTo>
                <a:lnTo>
                  <a:pt x="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3" name="Google Shape;323;p1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984499" y="2724149"/>
            <a:ext cx="1138239" cy="1590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4" name="Google Shape;324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40025" y="3260725"/>
            <a:ext cx="1155700" cy="263525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7342" y="467"/>
                </a:lnTo>
                <a:lnTo>
                  <a:pt x="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5" name="Google Shape;325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32136" y="3260725"/>
            <a:ext cx="763589" cy="430213"/>
          </a:xfrm>
          <a:custGeom>
            <a:ahLst/>
            <a:cxnLst/>
            <a:rect b="b" l="l" r="r" t="t"/>
            <a:pathLst>
              <a:path extrusionOk="0" h="21600" w="21600">
                <a:moveTo>
                  <a:pt x="19335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6" name="Google Shape;326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41586" y="4386262"/>
            <a:ext cx="1354139" cy="258764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9420" y="477"/>
                </a:lnTo>
                <a:lnTo>
                  <a:pt x="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7" name="Google Shape;327;p1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32136" y="4386262"/>
            <a:ext cx="763590" cy="1589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8" name="Google Shape;328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28750" y="2593975"/>
            <a:ext cx="1484759" cy="40058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Right subclavian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vein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9" name="Google Shape;329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28750" y="3136900"/>
            <a:ext cx="1277529" cy="40058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Axillary lymph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nodes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0" name="Google Shape;330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28750" y="4257675"/>
            <a:ext cx="1043559" cy="40058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Lymphatics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of breast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1" name="Google Shape;331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36786" y="1754186"/>
            <a:ext cx="4668839" cy="20241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2" name="Google Shape;332;p16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925" y="692751"/>
            <a:ext cx="9152351" cy="1117488"/>
            <a:chOff x="0" y="0"/>
            <a:chExt cx="9152350" cy="1117487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3" name="Google Shape;333;p1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87817"/>
              <a:ext cx="9152350" cy="941852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45700" rIns="45700" spcFirstLastPara="1" tIns="45700" wrap="square">
              <a:noAutofit/>
            </a:bodyPr>
            <a:lstStyle/>
            <a:p>
              <a:pPr algn="l" indent="0" lvl="0" marL="0" marR="0" rtl="0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Times"/>
                <a:buNone/>
              </a:pPr>
              <a:r>
                <a:rPr>
                  <a:uFillTx/>
                </a:rPr>
                <a:t/>
              </a:r>
              <a:endParaRPr b="0" cap="none" i="1" strike="noStrike" sz="2400" u="none">
                <a:solidFill>
                  <a:srgbClr val="FFFFFF"/>
                </a:solidFill>
                <a:uFillTx/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4" name="Google Shape;334;p1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9152350" cy="1117487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45700" rIns="45700" spcFirstLastPara="1" tIns="45700" wrap="square">
              <a:spAutoFit/>
            </a:bodyPr>
            <a:lstStyle/>
            <a:p>
              <a:pPr algn="l" indent="0" lvl="0" marL="0" marR="0" rtl="0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Times New Roman"/>
                <a:buNone/>
              </a:pPr>
              <a:r>
                <a:rPr b="0" cap="none" i="1" lang="en-US" strike="noStrike" sz="2400" u="none">
                  <a:solidFill>
                    <a:srgbClr val="FFFFFF"/>
                  </a:solidFill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Why are the axillary lymph nodes often biopsied in cases of suspected breast cancer? </a:t>
              </a:r>
              <a:endParaRPr>
                <a:uFillTx/>
              </a:endParaRPr>
            </a:p>
          </p:txBody>
        </p:sp>
      </p:grp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8" name="Shape 33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06a" id="339" name="Google Shape;339;p1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58912" y="1176337"/>
            <a:ext cx="6000752" cy="52657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0" name="Google Shape;340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1325" y="5961062"/>
            <a:ext cx="152394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(a)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1" name="Google Shape;341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548561" y="4449762"/>
            <a:ext cx="940161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Hemiazygos vein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2" name="Google Shape;342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35498" y="4521199"/>
            <a:ext cx="2854327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3" name="Google Shape;343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79961" y="4083048"/>
            <a:ext cx="2709864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4" name="Google Shape;344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4751387" y="4083049"/>
            <a:ext cx="463552" cy="311152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5" name="Google Shape;345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97462" y="2235200"/>
            <a:ext cx="2392364" cy="520700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8498" y="21600"/>
                </a:lnTo>
                <a:lnTo>
                  <a:pt x="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6" name="Google Shape;346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548561" y="1944686"/>
            <a:ext cx="762125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Thoracic duct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7" name="Google Shape;347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19674" y="2025648"/>
            <a:ext cx="2470152" cy="1591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8" name="Google Shape;348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548561" y="3565525"/>
            <a:ext cx="762125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Thoracic duct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9" name="Google Shape;349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59286" y="3630612"/>
            <a:ext cx="3030539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0" name="Google Shape;350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6586536" y="2427287"/>
            <a:ext cx="903289" cy="3176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1" name="Google Shape;351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7612" y="1697036"/>
            <a:ext cx="2462215" cy="3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2" name="Google Shape;352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98599" y="1754186"/>
            <a:ext cx="2203452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3" name="Google Shape;353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1668461"/>
            <a:ext cx="1034982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Right jugular trunk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4" name="Google Shape;354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1958975"/>
            <a:ext cx="1143032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Right lymphatic duct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5" name="Google Shape;355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14487" y="2043111"/>
            <a:ext cx="2092326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6" name="Google Shape;356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3529012"/>
            <a:ext cx="679637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Azygos vein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7" name="Google Shape;357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87449" y="3613149"/>
            <a:ext cx="3103564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8" name="Google Shape;358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25550" y="5051425"/>
            <a:ext cx="609706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Diaphragm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9" name="Google Shape;359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30400" y="5140325"/>
            <a:ext cx="1449389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0" name="Google Shape;360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25550" y="5448300"/>
            <a:ext cx="762292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Cisterna chyli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1" name="Google Shape;361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2055811" y="5530850"/>
            <a:ext cx="2322514" cy="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2" name="Google Shape;362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25550" y="5721350"/>
            <a:ext cx="1035038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Right lumbar trunk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3" name="Google Shape;363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43686" y="5743575"/>
            <a:ext cx="952551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Left lumbar trunk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4" name="Google Shape;364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43686" y="5565775"/>
            <a:ext cx="831944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Intestinal trunk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5" name="Google Shape;365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2309812" y="5805487"/>
            <a:ext cx="2039939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6" name="Google Shape;366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1375" y="2282825"/>
            <a:ext cx="2914650" cy="476250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5007" y="2160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7" name="Google Shape;367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2343150"/>
            <a:ext cx="1244774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Right subclavian trunk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8" name="Google Shape;368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548561" y="1617662"/>
            <a:ext cx="952495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Left jugular trunk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9" name="Google Shape;369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16448" y="5646737"/>
            <a:ext cx="1955802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0" name="Google Shape;370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87862" y="5813424"/>
            <a:ext cx="2084389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1" name="Google Shape;371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1708149" y="2427286"/>
            <a:ext cx="498477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2" name="Google Shape;372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29148" y="4514849"/>
            <a:ext cx="285432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3" name="Google Shape;373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73611" y="4076698"/>
            <a:ext cx="2709864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4" name="Google Shape;374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4743450" y="4076699"/>
            <a:ext cx="463552" cy="31115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5" name="Google Shape;375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92700" y="2228850"/>
            <a:ext cx="2390775" cy="520700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8498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6" name="Google Shape;376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11736" y="2019299"/>
            <a:ext cx="2471739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7" name="Google Shape;377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51349" y="3625848"/>
            <a:ext cx="303212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8" name="Google Shape;378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6578599" y="2420936"/>
            <a:ext cx="90487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9" name="Google Shape;379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19673" y="1689098"/>
            <a:ext cx="2463802" cy="159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0" name="Google Shape;380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90662" y="1747836"/>
            <a:ext cx="2205040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1" name="Google Shape;381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6550" y="2035174"/>
            <a:ext cx="2092325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2" name="Google Shape;382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79512" y="3606798"/>
            <a:ext cx="3105151" cy="159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3" name="Google Shape;383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22461" y="5133975"/>
            <a:ext cx="1450978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4" name="Google Shape;384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2049461" y="5524500"/>
            <a:ext cx="2322514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5" name="Google Shape;385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2301875" y="5799136"/>
            <a:ext cx="2041525" cy="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6" name="Google Shape;386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3436" y="2274886"/>
            <a:ext cx="2916239" cy="477839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999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7" name="Google Shape;387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11687" y="5640387"/>
            <a:ext cx="195262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8" name="Google Shape;388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79923" y="5805487"/>
            <a:ext cx="2084390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9" name="Google Shape;389;p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1701800" y="2420936"/>
            <a:ext cx="500063" cy="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0" name="Google Shape;390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24312" y="1208087"/>
            <a:ext cx="425531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Internal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1" name="Google Shape;391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24312" y="1336675"/>
            <a:ext cx="717755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jugular veins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2" name="Google Shape;392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71912" y="1417637"/>
            <a:ext cx="141289" cy="276227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3" name="Google Shape;393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94237" y="1417637"/>
            <a:ext cx="144464" cy="276227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4" name="Google Shape;394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63975" y="1411287"/>
            <a:ext cx="142875" cy="274639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5" name="Google Shape;395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86300" y="1411287"/>
            <a:ext cx="144463" cy="274639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6" name="Google Shape;396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2674936"/>
            <a:ext cx="673330" cy="50426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Right 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bronchio-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mediastinal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trunk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7" name="Google Shape;397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542211" y="2346325"/>
            <a:ext cx="908293" cy="25026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Left subclavian 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trunk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8" name="Google Shape;398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542211" y="2678111"/>
            <a:ext cx="1162231" cy="37726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Left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bronchiomediastinal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trunk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9" name="Google Shape;399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542211" y="4008437"/>
            <a:ext cx="889206" cy="25026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Thoracic lymph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nodes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0" name="Google Shape;400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1" name="Google Shape;401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Drainage of Thorax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2" name="Google Shape;402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52800" y="6319837"/>
            <a:ext cx="2667000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21.6a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3" name="Google Shape;403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36786" y="984250"/>
            <a:ext cx="4668839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" name="Shape 3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" name="Google Shape;32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4175" y="2344559"/>
            <a:ext cx="9152350" cy="2168888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rgbClr val="F4F4F4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" name="Google Shape;33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10003" y="2643680"/>
            <a:ext cx="3828593" cy="105451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38125" lIns="38125" rIns="38125" spcFirstLastPara="1" tIns="38125" wrap="square">
            <a:spAutoFit/>
          </a:bodyPr>
          <a:lstStyle/>
          <a:p>
            <a:pPr algn="l" indent="-444500" lvl="0" marL="403278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7000"/>
              <a:buFont typeface="Times New Roman"/>
              <a:buChar char="◆"/>
            </a:pPr>
            <a:r>
              <a:rPr b="1" cap="none" i="0" lang="en-US" strike="noStrike" sz="7000" u="none">
                <a:solidFill>
                  <a:srgbClr val="F4F4F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PART I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7" name="Shape 40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8" name="Google Shape;408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" name="Google Shape;409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0"/>
            <a:ext cx="9144004" cy="990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Mechanisms of Lymph Flow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0" name="Google Shape;410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0998" y="914400"/>
            <a:ext cx="8763004" cy="5943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22324" lvl="0" marL="32232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uFillTx/>
              </a:rPr>
              <a:t>lymph flows under forces similar to those that govern venous return, except no pump (heart)</a:t>
            </a:r>
            <a:endParaRPr>
              <a:uFillTx/>
            </a:endParaRPr>
          </a:p>
          <a:p>
            <a:pPr algn="l" indent="-182624" lvl="0" marL="322324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>
                <a:uFillTx/>
              </a:rPr>
              <a:t/>
            </a:r>
            <a:endParaRPr sz="2200">
              <a:solidFill>
                <a:srgbClr val="000000"/>
              </a:solidFill>
              <a:uFillTx/>
            </a:endParaRPr>
          </a:p>
          <a:p>
            <a:pPr algn="l" indent="-322324" lvl="0" marL="322324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uFillTx/>
              </a:rPr>
              <a:t>lymph flows at low pressure and slower speed than venous blood</a:t>
            </a:r>
            <a:endParaRPr>
              <a:uFillTx/>
            </a:endParaRPr>
          </a:p>
          <a:p>
            <a:pPr algn="l" indent="-182624" lvl="0" marL="322324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>
                <a:uFillTx/>
              </a:rPr>
              <a:t/>
            </a:r>
            <a:endParaRPr sz="2200">
              <a:solidFill>
                <a:srgbClr val="000000"/>
              </a:solidFill>
              <a:uFillTx/>
            </a:endParaRPr>
          </a:p>
          <a:p>
            <a:pPr algn="l" indent="-322324" lvl="0" marL="322324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uFillTx/>
              </a:rPr>
              <a:t>moved along by rhythmic contractions of lymphatic vessels</a:t>
            </a:r>
            <a:endParaRPr>
              <a:uFillTx/>
            </a:endParaRPr>
          </a:p>
          <a:p>
            <a:pPr algn="l" indent="-268604" lvl="1" marL="69837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000000"/>
                </a:solidFill>
                <a:uFillTx/>
              </a:rPr>
              <a:t>stretching of vessels stimulates contraction</a:t>
            </a:r>
            <a:endParaRPr>
              <a:uFillTx/>
            </a:endParaRPr>
          </a:p>
          <a:p>
            <a:pPr algn="l" indent="-167004" lvl="1" marL="69837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sz="1600">
              <a:solidFill>
                <a:srgbClr val="000000"/>
              </a:solidFill>
              <a:uFillTx/>
            </a:endParaRPr>
          </a:p>
          <a:p>
            <a:pPr algn="l" indent="-322324" lvl="0" marL="322324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uFillTx/>
              </a:rPr>
              <a:t>flow aided by skeletal muscle pump</a:t>
            </a:r>
            <a:endParaRPr>
              <a:uFillTx/>
            </a:endParaRPr>
          </a:p>
          <a:p>
            <a:pPr algn="l" indent="-182624" lvl="0" marL="322324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>
                <a:uFillTx/>
              </a:rPr>
              <a:t/>
            </a:r>
            <a:endParaRPr sz="2200">
              <a:solidFill>
                <a:srgbClr val="000000"/>
              </a:solidFill>
              <a:uFillTx/>
            </a:endParaRPr>
          </a:p>
          <a:p>
            <a:pPr algn="l" indent="-322324" lvl="0" marL="322324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uFillTx/>
              </a:rPr>
              <a:t>arterial pulsation rhythmically squeeze lymphatic vessels</a:t>
            </a:r>
            <a:endParaRPr>
              <a:uFillTx/>
            </a:endParaRPr>
          </a:p>
          <a:p>
            <a:pPr algn="l" indent="-182624" lvl="0" marL="322324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>
                <a:uFillTx/>
              </a:rPr>
              <a:t/>
            </a:r>
            <a:endParaRPr sz="2200">
              <a:solidFill>
                <a:srgbClr val="000000"/>
              </a:solidFill>
              <a:uFillTx/>
            </a:endParaRPr>
          </a:p>
          <a:p>
            <a:pPr algn="l" indent="-322324" lvl="0" marL="322324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uFillTx/>
              </a:rPr>
              <a:t>thoracic pump aids flow from abdominal to thoracic cavity</a:t>
            </a:r>
            <a:endParaRPr>
              <a:uFillTx/>
            </a:endParaRPr>
          </a:p>
          <a:p>
            <a:pPr algn="l" indent="-182624" lvl="0" marL="322324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>
                <a:uFillTx/>
              </a:rPr>
              <a:t/>
            </a:r>
            <a:endParaRPr sz="2200">
              <a:solidFill>
                <a:srgbClr val="000000"/>
              </a:solidFill>
              <a:uFillTx/>
            </a:endParaRPr>
          </a:p>
          <a:p>
            <a:pPr algn="l" indent="-322324" lvl="0" marL="322324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uFillTx/>
              </a:rPr>
              <a:t>valves prevent backward flow</a:t>
            </a:r>
            <a:endParaRPr>
              <a:uFillTx/>
            </a:endParaRPr>
          </a:p>
          <a:p>
            <a:pPr algn="l" indent="-182624" lvl="0" marL="322324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>
                <a:uFillTx/>
              </a:rPr>
              <a:t/>
            </a:r>
            <a:endParaRPr sz="2200">
              <a:solidFill>
                <a:srgbClr val="000000"/>
              </a:solidFill>
              <a:uFillTx/>
            </a:endParaRPr>
          </a:p>
          <a:p>
            <a:pPr algn="l" indent="-322324" lvl="0" marL="322324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uFillTx/>
              </a:rPr>
              <a:t>rapidly flowing blood in subclavian veins, draws lymph into it</a:t>
            </a:r>
            <a:endParaRPr>
              <a:uFillTx/>
            </a:endParaRPr>
          </a:p>
          <a:p>
            <a:pPr algn="l" indent="-182624" lvl="0" marL="322324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>
                <a:uFillTx/>
              </a:rPr>
              <a:t/>
            </a:r>
            <a:endParaRPr sz="2200">
              <a:solidFill>
                <a:srgbClr val="000000"/>
              </a:solidFill>
              <a:uFillTx/>
            </a:endParaRPr>
          </a:p>
          <a:p>
            <a:pPr algn="l" indent="-322324" lvl="0" marL="322324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uFillTx/>
              </a:rPr>
              <a:t>exercise significantly increases lymphatic return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4" name="Shape 41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5" name="Google Shape;415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4175" y="2019716"/>
            <a:ext cx="9152350" cy="2493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rgbClr val="F4F4F4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6" name="Google Shape;416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5803" y="2412669"/>
            <a:ext cx="8623476" cy="137226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38125" lIns="38125" rIns="38125" spcFirstLastPara="1" tIns="38125" wrap="square">
            <a:spAutoFit/>
          </a:bodyPr>
          <a:lstStyle/>
          <a:p>
            <a:pPr algn="l" indent="-403278" lvl="0" marL="403278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300"/>
              <a:buFont typeface="Times New Roman"/>
              <a:buChar char="◆"/>
            </a:pPr>
            <a:r>
              <a:rPr b="1" cap="none" i="0" lang="en-US" strike="noStrike" sz="2300" u="none">
                <a:solidFill>
                  <a:srgbClr val="F4F4F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Contrast the structure of a lymphatic capillary with that of a continuous blood capillary. Explain why their structural difference is related to their functional difference. 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7" name="Google Shape;417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900" y="1205169"/>
            <a:ext cx="5657953" cy="68846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50800" lIns="50800" rIns="50800" spcFirstLastPara="1" tIns="50800" wrap="square">
            <a:spAutoFit/>
          </a:bodyPr>
          <a:lstStyle/>
          <a:p>
            <a:pPr algn="l" indent="-723834" lvl="0" marL="723834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1C0A"/>
              </a:buClr>
              <a:buSzPts val="3900"/>
              <a:buFont typeface="Times New Roman"/>
              <a:buChar char="◆"/>
            </a:pPr>
            <a:r>
              <a:rPr b="1" cap="none" i="0" lang="en-US" strike="noStrike" sz="3900" u="none">
                <a:solidFill>
                  <a:srgbClr val="CC1C0A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▶▶▶</a:t>
            </a:r>
            <a:r>
              <a:rPr b="1" cap="none" i="0" lang="en-US" strike="noStrike" sz="3900" u="none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cap="none" i="0" lang="en-US" strike="noStrike" sz="2100" u="none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APPLY WHAT YOU KNOW 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1" name="Shape 42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2" name="Google Shape;422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3" name="Google Shape;423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228600"/>
            <a:ext cx="9144004" cy="914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Lymphatic Cells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4" name="Google Shape;424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1295400"/>
            <a:ext cx="8534400" cy="5562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natural killer (NK) cells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large lymphocytes that attack and destroy bacteria, transplanted tissue, host cells infected with viruses or have turned cancerous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responsible for immune surveillance</a:t>
            </a:r>
            <a:endParaRPr>
              <a:uFillTx/>
            </a:endParaRPr>
          </a:p>
          <a:p>
            <a:pPr algn="l" indent="-1333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>
                <a:uFillTx/>
              </a:rPr>
              <a:t/>
            </a:r>
            <a:endParaRPr>
              <a:solidFill>
                <a:srgbClr val="000000"/>
              </a:solidFill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T lymphocytes (T cells)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mature in thymus</a:t>
            </a:r>
            <a:endParaRPr>
              <a:uFillTx/>
            </a:endParaRPr>
          </a:p>
          <a:p>
            <a:pPr algn="l" indent="-1333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>
                <a:uFillTx/>
              </a:rPr>
              <a:t/>
            </a:r>
            <a:endParaRPr>
              <a:solidFill>
                <a:srgbClr val="000000"/>
              </a:solidFill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B lymphocytes (B cells)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activation causes proliferation and differentiation into </a:t>
            </a:r>
            <a:r>
              <a:rPr b="1" lang="en-US">
                <a:uFillTx/>
              </a:rPr>
              <a:t>plasma cells </a:t>
            </a:r>
            <a:r>
              <a:rPr lang="en-US">
                <a:solidFill>
                  <a:srgbClr val="000000"/>
                </a:solidFill>
                <a:uFillTx/>
              </a:rPr>
              <a:t>that produce </a:t>
            </a:r>
            <a:r>
              <a:rPr b="1" lang="en-US">
                <a:uFillTx/>
              </a:rPr>
              <a:t>antibodies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8" name="Shape 42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9" name="Google Shape;429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0" name="Google Shape;430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0"/>
            <a:ext cx="9144004" cy="762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Lymphatic Cells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1" name="Google Shape;431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457200"/>
            <a:ext cx="8534400" cy="6400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2349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>
                <a:uFillTx/>
              </a:rPr>
              <a:t/>
            </a:r>
            <a:endParaRPr b="1" sz="800">
              <a:solidFill>
                <a:srgbClr val="000000"/>
              </a:solidFill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n-US">
                <a:solidFill>
                  <a:srgbClr val="000000"/>
                </a:solidFill>
                <a:uFillTx/>
              </a:rPr>
              <a:t>macrophages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very large, avidly phagocytic cells of the connective tissue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develop from monocytes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phagocytize tissue debris, dead neutrophils, bacteria, and other foreign matter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process foreign matter and display antigenic fragments to certain   T cells alerting the immune system to the presence of the enemy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antigen presenting cells (APCs)</a:t>
            </a:r>
            <a:endParaRPr>
              <a:uFillTx/>
            </a:endParaRPr>
          </a:p>
          <a:p>
            <a:pPr algn="l" indent="-158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>
                <a:uFillTx/>
              </a:rPr>
              <a:t/>
            </a:r>
            <a:endParaRPr sz="2000">
              <a:solidFill>
                <a:srgbClr val="000000"/>
              </a:solidFill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n-US">
                <a:solidFill>
                  <a:srgbClr val="000000"/>
                </a:solidFill>
                <a:uFillTx/>
              </a:rPr>
              <a:t>dendritic cells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branched, mobile APCs found in epidermis, mucous membranes, and lymphatic organs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alert immune system to pathogens that have breached their surface</a:t>
            </a:r>
            <a:endParaRPr>
              <a:uFillTx/>
            </a:endParaRPr>
          </a:p>
          <a:p>
            <a:pPr algn="l" indent="-158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>
                <a:uFillTx/>
              </a:rPr>
              <a:t/>
            </a:r>
            <a:endParaRPr sz="2000">
              <a:solidFill>
                <a:srgbClr val="000000"/>
              </a:solidFill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n-US">
                <a:solidFill>
                  <a:srgbClr val="000000"/>
                </a:solidFill>
                <a:uFillTx/>
              </a:rPr>
              <a:t>reticular cells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branched stationary cells that contribute to the stroma of a lymphatic organ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act as APCs in the thymus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5" name="Shape 43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6" name="Google Shape;436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7" name="Google Shape;437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Macrophages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8" name="Google Shape;438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00400" y="6324600"/>
            <a:ext cx="1754189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21.7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07" id="439" name="Google Shape;439;p2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57237" y="1298575"/>
            <a:ext cx="5924552" cy="4403725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0" name="Google Shape;440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54737" y="5097462"/>
            <a:ext cx="809627" cy="192089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15475"/>
                </a:lnTo>
                <a:lnTo>
                  <a:pt x="3625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1" name="Google Shape;441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13125" y="3136900"/>
            <a:ext cx="3571875" cy="1011238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0227"/>
                </a:lnTo>
                <a:lnTo>
                  <a:pt x="9176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2" name="Google Shape;442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43487" y="2725736"/>
            <a:ext cx="1895477" cy="896939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10425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3" name="Google Shape;443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56187" y="2720975"/>
            <a:ext cx="1895477" cy="896938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10425" y="2160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4" name="Google Shape;444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84550" y="3124200"/>
            <a:ext cx="3571875" cy="1012825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0227"/>
                </a:lnTo>
                <a:lnTo>
                  <a:pt x="9176" y="2160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5" name="Google Shape;445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8387" y="5086350"/>
            <a:ext cx="808039" cy="192088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15475"/>
                </a:lnTo>
                <a:lnTo>
                  <a:pt x="3625" y="2160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6" name="Google Shape;446;p2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76911" y="5737225"/>
            <a:ext cx="1589" cy="128589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7" name="Google Shape;447;p2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70675" y="5737225"/>
            <a:ext cx="1589" cy="128589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8" name="Google Shape;448;p2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76912" y="5799137"/>
            <a:ext cx="893764" cy="1590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9" name="Google Shape;449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54712" y="5843587"/>
            <a:ext cx="538324" cy="2592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cap="none" i="0" lang="en-US" strike="noStrike" sz="1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5 µm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0" name="Google Shape;450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59611" y="2574925"/>
            <a:ext cx="1486323" cy="2592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cap="none" i="0" lang="en-US" strike="noStrike" sz="1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Macrophages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1" name="Google Shape;451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59611" y="3941762"/>
            <a:ext cx="1384413" cy="2592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cap="none" i="0" lang="en-US" strike="noStrike" sz="1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Pseudopods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2" name="Google Shape;452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42150" y="5080000"/>
            <a:ext cx="914934" cy="2592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cap="none" i="0" lang="en-US" strike="noStrike" sz="1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Bacteria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3" name="Google Shape;453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0" y="1066800"/>
            <a:ext cx="4668838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4" name="Google Shape;454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830386" y="6065837"/>
            <a:ext cx="4668839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Peter Arnold, Inc.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8" name="Shape 45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9" name="Google Shape;459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0" name="Google Shape;460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0"/>
            <a:ext cx="9144004" cy="990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Lymphatic Tissue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1" name="Google Shape;461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066800"/>
            <a:ext cx="8305800" cy="57912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n-US">
                <a:solidFill>
                  <a:srgbClr val="000000"/>
                </a:solidFill>
                <a:uFillTx/>
              </a:rPr>
              <a:t>lymphatic (lymphoid) tissue </a:t>
            </a:r>
            <a:r>
              <a:rPr b="0" lang="en-US">
                <a:uFillTx/>
              </a:rPr>
              <a:t>– aggregations of lymphocytes in the connective tissues of mucous membranes and various organs</a:t>
            </a:r>
            <a:endParaRPr>
              <a:uFillTx/>
            </a:endParaRPr>
          </a:p>
          <a:p>
            <a:pPr algn="l" indent="-190500" lvl="0" marL="3429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>
                <a:uFillTx/>
              </a:rPr>
              <a:t/>
            </a:r>
            <a:endParaRPr b="0"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n-US">
                <a:solidFill>
                  <a:srgbClr val="000000"/>
                </a:solidFill>
                <a:uFillTx/>
              </a:rPr>
              <a:t>diffuse lymphatic tissue </a:t>
            </a:r>
            <a:r>
              <a:rPr b="0" lang="en-US">
                <a:uFillTx/>
              </a:rPr>
              <a:t>– simplest form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lymphocytes are scattered, rather than densely clustered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prevalent in body passages open to the exterior</a:t>
            </a:r>
            <a:endParaRPr>
              <a:uFillTx/>
            </a:endParaRPr>
          </a:p>
          <a:p>
            <a:pPr algn="l" indent="-228600" lvl="2" marL="1143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uFillTx/>
              </a:rPr>
              <a:t>respiratory, digestive, urinary, and reproductive tracts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–"/>
            </a:pPr>
            <a:r>
              <a:rPr b="1" lang="en-US" sz="2200">
                <a:solidFill>
                  <a:srgbClr val="000000"/>
                </a:solidFill>
                <a:uFillTx/>
              </a:rPr>
              <a:t>mucosa-associated lymphatic tissue (MALT)</a:t>
            </a:r>
            <a:endParaRPr>
              <a:uFillTx/>
            </a:endParaRPr>
          </a:p>
          <a:p>
            <a:pPr algn="l" indent="-1460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>
                <a:uFillTx/>
              </a:rPr>
              <a:t/>
            </a:r>
            <a:endParaRPr b="1" sz="2200">
              <a:solidFill>
                <a:srgbClr val="000000"/>
              </a:solidFill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n-US">
                <a:solidFill>
                  <a:srgbClr val="000000"/>
                </a:solidFill>
                <a:uFillTx/>
              </a:rPr>
              <a:t>lymphatic nodules (follicles)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dense masses of lymphocytes and macrophages that congregate in response to pathogens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constant feature of the lymph nodes, tonsils, and appendix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lang="en-US" sz="2000">
                <a:solidFill>
                  <a:srgbClr val="000000"/>
                </a:solidFill>
                <a:uFillTx/>
              </a:rPr>
              <a:t>Peyer patches </a:t>
            </a:r>
            <a:r>
              <a:rPr b="0" lang="en-US">
                <a:uFillTx/>
              </a:rPr>
              <a:t>– dense clusters in the ileum, the distal portion of the small intestine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5" name="Shape 46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6" name="Google Shape;466;p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7" name="Google Shape;467;p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Lymphatic Nodule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8" name="Google Shape;468;p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57600" y="6307137"/>
            <a:ext cx="1754189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21.8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9" name="Google Shape;469;p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32025" y="1135062"/>
            <a:ext cx="4668838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08" id="470" name="Google Shape;470;p2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0025" y="1392237"/>
            <a:ext cx="6672264" cy="4403727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1" name="Google Shape;471;p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13586" y="1898650"/>
            <a:ext cx="1664135" cy="2592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cap="none" i="0" lang="en-US" strike="noStrike" sz="1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Intestinal villus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2" name="Google Shape;472;p2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4933948" y="2046287"/>
            <a:ext cx="2106615" cy="1589"/>
          </a:xfrm>
          <a:prstGeom prst="straightConnector1">
            <a:avLst/>
          </a:prstGeom>
          <a:noFill/>
          <a:ln cap="flat" cmpd="sng" w="238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3" name="Google Shape;473;p2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4933948" y="2031999"/>
            <a:ext cx="2106615" cy="1589"/>
          </a:xfrm>
          <a:prstGeom prst="straightConnector1">
            <a:avLst/>
          </a:prstGeom>
          <a:noFill/>
          <a:ln cap="flat" cmpd="sng" w="238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4" name="Google Shape;474;p2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3300412" y="3656012"/>
            <a:ext cx="3740152" cy="1589"/>
          </a:xfrm>
          <a:prstGeom prst="straightConnector1">
            <a:avLst/>
          </a:prstGeom>
          <a:noFill/>
          <a:ln cap="flat" cmpd="sng" w="238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5" name="Google Shape;475;p2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3300412" y="3641724"/>
            <a:ext cx="3740152" cy="1589"/>
          </a:xfrm>
          <a:prstGeom prst="straightConnector1">
            <a:avLst/>
          </a:prstGeom>
          <a:noFill/>
          <a:ln cap="flat" cmpd="sng" w="238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6" name="Google Shape;476;p2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3176586" y="2206624"/>
            <a:ext cx="238127" cy="1590"/>
          </a:xfrm>
          <a:prstGeom prst="straightConnector1">
            <a:avLst/>
          </a:prstGeom>
          <a:noFill/>
          <a:ln cap="flat" cmpd="sng" w="238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7" name="Google Shape;477;p2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3287712" y="2192336"/>
            <a:ext cx="1590" cy="2898778"/>
          </a:xfrm>
          <a:prstGeom prst="straightConnector1">
            <a:avLst/>
          </a:prstGeom>
          <a:noFill/>
          <a:ln cap="flat" cmpd="sng" w="238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8" name="Google Shape;478;p2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3176586" y="2189161"/>
            <a:ext cx="238127" cy="1590"/>
          </a:xfrm>
          <a:prstGeom prst="straightConnector1">
            <a:avLst/>
          </a:prstGeom>
          <a:noFill/>
          <a:ln cap="flat" cmpd="sng" w="238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9" name="Google Shape;479;p2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3176586" y="5105398"/>
            <a:ext cx="238127" cy="1590"/>
          </a:xfrm>
          <a:prstGeom prst="straightConnector1">
            <a:avLst/>
          </a:prstGeom>
          <a:noFill/>
          <a:ln cap="flat" cmpd="sng" w="238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0" name="Google Shape;480;p2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3176586" y="5091112"/>
            <a:ext cx="238127" cy="1590"/>
          </a:xfrm>
          <a:prstGeom prst="straightConnector1">
            <a:avLst/>
          </a:prstGeom>
          <a:noFill/>
          <a:ln cap="flat" cmpd="sng" w="238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1" name="Google Shape;481;p2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3303587" y="2192336"/>
            <a:ext cx="1590" cy="2898778"/>
          </a:xfrm>
          <a:prstGeom prst="straightConnector1">
            <a:avLst/>
          </a:prstGeom>
          <a:noFill/>
          <a:ln cap="flat" cmpd="sng" w="238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2" name="Google Shape;482;p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12000" y="3482975"/>
            <a:ext cx="1210953" cy="5259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cap="none" i="0" lang="en-US" strike="noStrike" sz="1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Lymphatic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cap="none" i="0" lang="en-US" strike="noStrike" sz="1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nodule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3" name="Google Shape;483;p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32025" y="5895975"/>
            <a:ext cx="4668838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Custom Medical Stock Photo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7" name="Shape 48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8" name="Google Shape;488;p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9" name="Google Shape;489;p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228598"/>
            <a:ext cx="9144004" cy="11430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Lymphatic Organs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0" name="Google Shape;490;p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1447800"/>
            <a:ext cx="8458200" cy="54102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uFillTx/>
              </a:rPr>
              <a:t>lymphatic organs have well-defined anatomical sites 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have </a:t>
            </a:r>
            <a:r>
              <a:rPr b="1" lang="en-US">
                <a:uFillTx/>
              </a:rPr>
              <a:t>connective tissue capsule </a:t>
            </a:r>
            <a:r>
              <a:rPr lang="en-US">
                <a:solidFill>
                  <a:srgbClr val="000000"/>
                </a:solidFill>
                <a:uFillTx/>
              </a:rPr>
              <a:t>that separates the lymphatic tissue from neighboring tissues</a:t>
            </a:r>
            <a:endParaRPr>
              <a:uFillTx/>
            </a:endParaRPr>
          </a:p>
          <a:p>
            <a:pPr algn="l" indent="-1333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>
                <a:uFillTx/>
              </a:rPr>
              <a:t/>
            </a:r>
            <a:endParaRPr>
              <a:solidFill>
                <a:srgbClr val="000000"/>
              </a:solidFill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primary lymphatic organs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1" lang="en-US">
                <a:solidFill>
                  <a:srgbClr val="000000"/>
                </a:solidFill>
                <a:uFillTx/>
              </a:rPr>
              <a:t>red bone marrow </a:t>
            </a:r>
            <a:r>
              <a:rPr b="0" lang="en-US">
                <a:uFillTx/>
              </a:rPr>
              <a:t>and </a:t>
            </a:r>
            <a:r>
              <a:rPr b="1" lang="en-US">
                <a:solidFill>
                  <a:srgbClr val="000000"/>
                </a:solidFill>
                <a:uFillTx/>
              </a:rPr>
              <a:t>thymus</a:t>
            </a:r>
            <a:r>
              <a:rPr b="0" lang="en-US">
                <a:uFillTx/>
              </a:rPr>
              <a:t> 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site where T and B cells become </a:t>
            </a:r>
            <a:r>
              <a:rPr b="1" lang="en-US">
                <a:uFillTx/>
              </a:rPr>
              <a:t>immunocompetent</a:t>
            </a:r>
            <a:r>
              <a:rPr lang="en-US">
                <a:solidFill>
                  <a:srgbClr val="000000"/>
                </a:solidFill>
                <a:uFillTx/>
              </a:rPr>
              <a:t> – able to recognize and respond to antigens</a:t>
            </a:r>
            <a:endParaRPr>
              <a:uFillTx/>
            </a:endParaRPr>
          </a:p>
          <a:p>
            <a:pPr algn="l" indent="-1333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>
                <a:uFillTx/>
              </a:rPr>
              <a:t/>
            </a:r>
            <a:endParaRPr>
              <a:solidFill>
                <a:srgbClr val="000000"/>
              </a:solidFill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secondary lymphatic organs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1" lang="en-US">
                <a:solidFill>
                  <a:srgbClr val="000000"/>
                </a:solidFill>
                <a:uFillTx/>
              </a:rPr>
              <a:t>lymph nodes</a:t>
            </a:r>
            <a:r>
              <a:rPr b="0" lang="en-US">
                <a:uFillTx/>
              </a:rPr>
              <a:t>, </a:t>
            </a:r>
            <a:r>
              <a:rPr b="1" lang="en-US">
                <a:solidFill>
                  <a:srgbClr val="000000"/>
                </a:solidFill>
                <a:uFillTx/>
              </a:rPr>
              <a:t>tonsils</a:t>
            </a:r>
            <a:r>
              <a:rPr b="0" lang="en-US">
                <a:uFillTx/>
              </a:rPr>
              <a:t>, and </a:t>
            </a:r>
            <a:r>
              <a:rPr b="1" lang="en-US">
                <a:solidFill>
                  <a:srgbClr val="000000"/>
                </a:solidFill>
                <a:uFillTx/>
              </a:rPr>
              <a:t>spleen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immunocompetent cells populate these tissues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4" name="Shape 49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5" name="Google Shape;495;p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Red Bone Marrow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6" name="Google Shape;496;p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1219200"/>
            <a:ext cx="8305800" cy="54102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uFillTx/>
              </a:rPr>
              <a:t>red bone marrow is involved in </a:t>
            </a:r>
            <a:r>
              <a:rPr b="1" lang="en-US">
                <a:uFillTx/>
              </a:rPr>
              <a:t>hemopoiesis</a:t>
            </a:r>
            <a:r>
              <a:rPr lang="en-US" sz="3200">
                <a:solidFill>
                  <a:srgbClr val="000000"/>
                </a:solidFill>
                <a:uFillTx/>
              </a:rPr>
              <a:t> (blood formation) and </a:t>
            </a:r>
            <a:r>
              <a:rPr b="1" lang="en-US">
                <a:uFillTx/>
              </a:rPr>
              <a:t>immunity</a:t>
            </a:r>
            <a:endParaRPr b="1"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uFillTx/>
              </a:rPr>
              <a:t>soft, loosely organized, highly vascular material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uFillTx/>
              </a:rPr>
              <a:t>separated from osseous tissue by endosteum of bone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uFillTx/>
              </a:rPr>
              <a:t>as blood cells mature, they push their way through the reticular and endothelial cells to enter the sinus and flow away in the blood stream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7" name="Google Shape;497;p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rgbClr val="FFFDF9"/>
        </a:solid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1" name="Shape 50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2" name="Google Shape;502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3" name="Google Shape;503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Histology of Red Bone Marrow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4" name="Google Shape;504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8111" y="5199062"/>
            <a:ext cx="1754190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21.9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09" id="505" name="Google Shape;505;p2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71711" y="1152525"/>
            <a:ext cx="4694239" cy="5491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6" name="Google Shape;506;p2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5287962" y="3614737"/>
            <a:ext cx="319090" cy="158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7" name="Google Shape;507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84762" y="4567237"/>
            <a:ext cx="966789" cy="139702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2231" y="2160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8" name="Google Shape;508;p2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5632449" y="4516436"/>
            <a:ext cx="130177" cy="190503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9" name="Google Shape;509;p2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5253037" y="5262562"/>
            <a:ext cx="1590" cy="258764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0" name="Google Shape;510;p2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2687636" y="4014786"/>
            <a:ext cx="1589" cy="47307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1" name="Google Shape;511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57575" y="4670425"/>
            <a:ext cx="285750" cy="279400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8049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2" name="Google Shape;512;p2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1874" y="4949825"/>
            <a:ext cx="207964" cy="366714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3" name="Google Shape;513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05175" y="5534025"/>
            <a:ext cx="647700" cy="817563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4221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4" name="Google Shape;514;p2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30587" y="5534023"/>
            <a:ext cx="225427" cy="7937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5" name="Google Shape;515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44912" y="3968750"/>
            <a:ext cx="760810" cy="1355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Adipose cell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6" name="Google Shape;516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29162" y="5500687"/>
            <a:ext cx="930412" cy="1355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Megakaryocyte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7" name="Google Shape;517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38800" y="3527425"/>
            <a:ext cx="549164" cy="1355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Capillary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8" name="Google Shape;518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57837" y="2940050"/>
            <a:ext cx="548916" cy="1355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Sinusoid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9" name="Google Shape;519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41787" y="5975350"/>
            <a:ext cx="548916" cy="1355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Sinusoid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0" name="Google Shape;520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2" y="4789487"/>
            <a:ext cx="548916" cy="1355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Sinusoid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1" name="Google Shape;521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39975" y="5434012"/>
            <a:ext cx="873919" cy="1355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Reticular cells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2" name="Google Shape;522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76500" y="4470400"/>
            <a:ext cx="386817" cy="1355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Artery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3" name="Google Shape;523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39975" y="4849812"/>
            <a:ext cx="1014872" cy="1355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Endothelial cells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4" name="Google Shape;524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70475" y="4552950"/>
            <a:ext cx="968375" cy="136525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2214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5" name="Google Shape;525;p2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5618161" y="4498973"/>
            <a:ext cx="128589" cy="19050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6" name="Google Shape;526;p2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5238749" y="5248273"/>
            <a:ext cx="1589" cy="255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7" name="Google Shape;527;p2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5278437" y="3605211"/>
            <a:ext cx="317502" cy="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8" name="Google Shape;528;p2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2674936" y="3997325"/>
            <a:ext cx="3" cy="47625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9" name="Google Shape;529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43287" y="4652962"/>
            <a:ext cx="296864" cy="279402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8444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0" name="Google Shape;530;p2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59175" y="4932362"/>
            <a:ext cx="206376" cy="36671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1" name="Google Shape;531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92475" y="5516562"/>
            <a:ext cx="638175" cy="817564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3882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2" name="Google Shape;532;p2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17887" y="5516562"/>
            <a:ext cx="225427" cy="79376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3" name="Google Shape;533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39975" y="6005512"/>
            <a:ext cx="767507" cy="4149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Central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longitudinal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vein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4" name="Google Shape;534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00762" y="4611687"/>
            <a:ext cx="831441" cy="5546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Platelets and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blood cell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entering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circulation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5" name="Google Shape;535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32025" y="963612"/>
            <a:ext cx="4668838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" name="Shape 3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" name="Google Shape;38;p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698" y="273570"/>
            <a:ext cx="8520604" cy="57271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00" lIns="91400" rIns="91400" spcFirstLastPara="1" tIns="914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eorgia"/>
              <a:buNone/>
            </a:pPr>
            <a:r>
              <a:rPr b="1" lang="en-US" sz="2600">
                <a:uFillTx/>
                <a:latin typeface="Georgia"/>
                <a:ea typeface="Georgia"/>
                <a:cs typeface="Georgia"/>
                <a:sym typeface="Georgia"/>
              </a:rPr>
              <a:t>LEARNING OUTCOMES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" name="Google Shape;39;p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4882" y="-1036601"/>
            <a:ext cx="8520604" cy="438704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00" lIns="91400" rIns="91400" spcFirstLastPara="1" tIns="91400" wrap="square">
            <a:normAutofit/>
          </a:bodyPr>
          <a:lstStyle/>
          <a:p>
            <a:pPr algn="just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None/>
            </a:pPr>
            <a:r>
              <a:rPr b="1" lang="en-US" sz="190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rPr>
              <a:t>As a result of the lesson you will be able to:</a:t>
            </a:r>
            <a:endParaRPr>
              <a:uFillTx/>
            </a:endParaRPr>
          </a:p>
          <a:p>
            <a:pPr algn="just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None/>
            </a:pPr>
            <a:r>
              <a:rPr>
                <a:uFillTx/>
              </a:rPr>
              <a:t/>
            </a:r>
            <a:endParaRPr b="1" sz="1900">
              <a:solidFill>
                <a:srgbClr val="000000"/>
              </a:solidFill>
              <a:uFillTx/>
              <a:latin typeface="Georgia"/>
              <a:ea typeface="Georgia"/>
              <a:cs typeface="Georgia"/>
              <a:sym typeface="Georgia"/>
            </a:endParaRPr>
          </a:p>
          <a:p>
            <a:pPr algn="just" indent="-371447" lvl="0" marL="464312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❏"/>
            </a:pPr>
            <a:r>
              <a:rPr b="1" i="1" lang="en-US" sz="190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rPr>
              <a:t>list the functions of the lymphatic system; </a:t>
            </a:r>
            <a:endParaRPr>
              <a:uFillTx/>
            </a:endParaRPr>
          </a:p>
          <a:p>
            <a:pPr algn="just" indent="-371447" lvl="0" marL="464312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❏"/>
            </a:pPr>
            <a:r>
              <a:rPr b="1" i="1" lang="en-US" sz="190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rPr>
              <a:t>explain how lymph forms and returns to the bloodstream; </a:t>
            </a:r>
            <a:endParaRPr>
              <a:uFillTx/>
            </a:endParaRPr>
          </a:p>
          <a:p>
            <a:pPr algn="just" indent="-371447" lvl="0" marL="464312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❏"/>
            </a:pPr>
            <a:r>
              <a:rPr b="1" i="1" lang="en-US" sz="190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rPr>
              <a:t>name the major cells of the lymphatic system and state their functions; </a:t>
            </a:r>
            <a:endParaRPr>
              <a:uFillTx/>
            </a:endParaRPr>
          </a:p>
          <a:p>
            <a:pPr algn="just" indent="-371447" lvl="0" marL="464312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❏"/>
            </a:pPr>
            <a:r>
              <a:rPr b="1" i="1" lang="en-US" sz="190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rPr>
              <a:t>name and describe the types of lymphatic tissue; and </a:t>
            </a:r>
            <a:endParaRPr>
              <a:uFillTx/>
            </a:endParaRPr>
          </a:p>
          <a:p>
            <a:pPr algn="just" indent="-371447" lvl="0" marL="464312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❏"/>
            </a:pPr>
            <a:r>
              <a:rPr b="1" i="1" lang="en-US" sz="190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rPr>
              <a:t>describe the structure and function of the red bone marrow, thymus, lymph nodes, tonsils, and spleen. </a:t>
            </a:r>
            <a:br>
              <a:rPr b="1" i="1" lang="en-US" sz="190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rPr>
            </a:b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" name="Google Shape;40;p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rgbClr val="F4F4F4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" name="Google Shape;41;p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67581" y="5686957"/>
            <a:ext cx="4765292" cy="5706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rgbClr val="F4F4F4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" name="Google Shape;42;p3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74260" y="6205463"/>
            <a:ext cx="12248972" cy="755702"/>
            <a:chOff x="-1" y="-1"/>
            <a:chExt cx="12248970" cy="755701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" name="Google Shape;43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2797115" y="18571"/>
              <a:ext cx="9451854" cy="684195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45700" rIns="45700" spcFirstLastPara="1" tIns="45700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rPr>
                  <a:uFillTx/>
                </a:rPr>
                <a:t/>
              </a:r>
              <a:endParaRPr b="0" cap="none" i="0" strike="noStrike" sz="2000" u="none">
                <a:solidFill>
                  <a:srgbClr val="FFFF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" name="Google Shape;44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58514" y="16860"/>
              <a:ext cx="2922819" cy="73884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45700" rIns="45700" spcFirstLastPara="1" tIns="45700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rPr>
                  <a:uFillTx/>
                </a:rPr>
                <a:t/>
              </a:r>
              <a:endParaRPr b="0" cap="none" i="0" strike="noStrike" sz="2000" u="none">
                <a:solidFill>
                  <a:srgbClr val="FFFF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age1.png" id="45" name="Google Shape;45;p3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4"/>
            <a:srcRect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-1" y="-1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" name="Google Shape;46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680790" y="153864"/>
              <a:ext cx="2254325" cy="464821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50800" lIns="50800" rIns="50800" spcFirstLastPara="1" tIns="50800" wrap="square">
              <a:spAutoFit/>
            </a:bodyPr>
            <a:lstStyle/>
            <a:p>
              <a:pPr algn="ctr" indent="0" lvl="0" marL="0" marR="0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cap="none" i="0" lang="en-US" strike="noStrike" sz="1000" u="none">
                  <a:solidFill>
                    <a:srgbClr val="FFFFFF"/>
                  </a:solidFill>
                  <a:uFillTx/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>
                <a:uFillTx/>
              </a:endParaRPr>
            </a:p>
            <a:p>
              <a:pPr algn="ctr" indent="0" lvl="0" marL="0" marR="0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cap="none" i="0" lang="en-US" strike="noStrike" sz="1000" u="none">
                  <a:solidFill>
                    <a:srgbClr val="FFFFFF"/>
                  </a:solidFill>
                  <a:uFillTx/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>
                <a:uFillTx/>
              </a:endParaRPr>
            </a:p>
          </p:txBody>
        </p:sp>
      </p:grp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9" name="Shape 53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0" name="Google Shape;540;p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1" name="Google Shape;541;p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0"/>
            <a:ext cx="9144004" cy="990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Thymus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2" name="Google Shape;542;p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914400"/>
            <a:ext cx="8610600" cy="5715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thymus</a:t>
            </a:r>
            <a:r>
              <a:rPr b="0" lang="en-US">
                <a:uFillTx/>
              </a:rPr>
              <a:t> – member of the endocrine, lymphatic, and immune systems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houses developing lymphocytes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secretes hormones regulating their activity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bilobed organ located in superior mediastinum between the sternum and aortic arch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degeneration or involution with age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fibrous capsule gives off </a:t>
            </a:r>
            <a:r>
              <a:rPr b="1" lang="en-US">
                <a:uFillTx/>
              </a:rPr>
              <a:t>trabeculae (septa) </a:t>
            </a:r>
            <a:r>
              <a:rPr lang="en-US">
                <a:solidFill>
                  <a:srgbClr val="000000"/>
                </a:solidFill>
                <a:uFillTx/>
              </a:rPr>
              <a:t>that divide the gland into several lobes</a:t>
            </a:r>
            <a:endParaRPr>
              <a:uFillTx/>
            </a:endParaRPr>
          </a:p>
          <a:p>
            <a:pPr algn="l" indent="-228600" lvl="2" marL="1143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uFillTx/>
              </a:rPr>
              <a:t>lobes have cortex and medulla populated by T lymphocytes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1" lang="en-US">
                <a:solidFill>
                  <a:srgbClr val="000000"/>
                </a:solidFill>
                <a:uFillTx/>
              </a:rPr>
              <a:t>reticular epithelial cells </a:t>
            </a:r>
            <a:r>
              <a:rPr b="0" lang="en-US">
                <a:uFillTx/>
              </a:rPr>
              <a:t>seal off cortex from medulla forming </a:t>
            </a:r>
            <a:r>
              <a:rPr b="1" lang="en-US">
                <a:solidFill>
                  <a:srgbClr val="000000"/>
                </a:solidFill>
                <a:uFillTx/>
              </a:rPr>
              <a:t>blood-thymus barrier</a:t>
            </a:r>
            <a:endParaRPr>
              <a:uFillTx/>
            </a:endParaRPr>
          </a:p>
          <a:p>
            <a:pPr algn="l" indent="-228600" lvl="2" marL="1143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uFillTx/>
              </a:rPr>
              <a:t>produce signaling molecules </a:t>
            </a:r>
            <a:r>
              <a:rPr b="1" lang="en-US">
                <a:uFillTx/>
              </a:rPr>
              <a:t>thymosin</a:t>
            </a:r>
            <a:r>
              <a:rPr lang="en-US" sz="2000">
                <a:solidFill>
                  <a:srgbClr val="000000"/>
                </a:solidFill>
                <a:uFillTx/>
              </a:rPr>
              <a:t>, </a:t>
            </a:r>
            <a:r>
              <a:rPr b="1" lang="en-US">
                <a:uFillTx/>
              </a:rPr>
              <a:t>thymopoietin, thymulin</a:t>
            </a:r>
            <a:r>
              <a:rPr lang="en-US" sz="2000">
                <a:solidFill>
                  <a:srgbClr val="000000"/>
                </a:solidFill>
                <a:uFillTx/>
              </a:rPr>
              <a:t>, </a:t>
            </a:r>
            <a:r>
              <a:rPr b="1" lang="en-US">
                <a:uFillTx/>
              </a:rPr>
              <a:t>interleukins</a:t>
            </a:r>
            <a:r>
              <a:rPr lang="en-US" sz="2000">
                <a:solidFill>
                  <a:srgbClr val="000000"/>
                </a:solidFill>
                <a:uFillTx/>
              </a:rPr>
              <a:t>, and </a:t>
            </a:r>
            <a:r>
              <a:rPr b="1" lang="en-US">
                <a:uFillTx/>
              </a:rPr>
              <a:t>interferon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6" name="Shape 54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7" name="Google Shape;547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8" name="Google Shape;548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Anatomy of Thymus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9" name="Google Shape;549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84562" y="5867400"/>
            <a:ext cx="2362202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21.10a,c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10a" id="550" name="Google Shape;550;p2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l="8731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2886" y="1868486"/>
            <a:ext cx="3438528" cy="3313114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51" name="Google Shape;551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6236" y="4883150"/>
            <a:ext cx="167917" cy="1355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(a)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52" name="Google Shape;552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90511" y="2149475"/>
            <a:ext cx="633501" cy="1355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Right lobe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53" name="Google Shape;553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71711" y="2525711"/>
            <a:ext cx="541847" cy="13554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Left lobe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54" name="Google Shape;554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938461" y="3783012"/>
            <a:ext cx="428924" cy="1355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Lobule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55" name="Google Shape;555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985837" y="2228849"/>
            <a:ext cx="265114" cy="158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56" name="Google Shape;556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863725" y="2601912"/>
            <a:ext cx="366714" cy="1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57" name="Google Shape;557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2078036" y="2974975"/>
            <a:ext cx="596902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58" name="Google Shape;558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977900" y="2227261"/>
            <a:ext cx="268289" cy="1589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59" name="Google Shape;559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857374" y="2600324"/>
            <a:ext cx="363540" cy="1589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0" name="Google Shape;560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2074861" y="2974975"/>
            <a:ext cx="600077" cy="0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1" name="Google Shape;561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2281236" y="3859212"/>
            <a:ext cx="612777" cy="159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2" name="Google Shape;562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55825" y="3632200"/>
            <a:ext cx="125413" cy="447675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0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3" name="Google Shape;563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47886" y="3630612"/>
            <a:ext cx="131764" cy="447677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0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4" name="Google Shape;564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2279650" y="3859212"/>
            <a:ext cx="614364" cy="1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5" name="Google Shape;565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19386" y="2900361"/>
            <a:ext cx="605657" cy="13554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Trabecula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10c" id="566" name="Google Shape;566;p2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00512" y="2189161"/>
            <a:ext cx="4625977" cy="2916239"/>
          </a:xfrm>
          <a:prstGeom prst="rect">
            <a:avLst/>
          </a:prstGeom>
          <a:noFill/>
          <a:ln>
            <a:noFill/>
          </a:ln>
        </p:spPr>
      </p:pic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7" name="Google Shape;567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7008811" y="3668712"/>
            <a:ext cx="1001714" cy="159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8" name="Google Shape;568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06862" y="4781550"/>
            <a:ext cx="136873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(c)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9" name="Google Shape;569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38587" y="3824287"/>
            <a:ext cx="650727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Dendritic cell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0" name="Google Shape;570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7743825" y="3979862"/>
            <a:ext cx="266702" cy="159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1" name="Google Shape;571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39100" y="3924300"/>
            <a:ext cx="407938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Capsule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2" name="Google Shape;572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946900" y="4510086"/>
            <a:ext cx="1063625" cy="3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3" name="Google Shape;573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7526336" y="4238625"/>
            <a:ext cx="484189" cy="158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4" name="Google Shape;574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39100" y="4181475"/>
            <a:ext cx="532011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Epithelium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5" name="Google Shape;575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32561" y="4703762"/>
            <a:ext cx="334517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Cortex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6" name="Google Shape;576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02350" y="4703762"/>
            <a:ext cx="390922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Medulla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7" name="Google Shape;577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38587" y="3451225"/>
            <a:ext cx="876598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Thymic corpuscle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8" name="Google Shape;578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7818436" y="2792411"/>
            <a:ext cx="192090" cy="159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9" name="Google Shape;579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927850" y="2792411"/>
            <a:ext cx="896939" cy="4765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0" name="Google Shape;580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7142162" y="2792411"/>
            <a:ext cx="682627" cy="234953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1" name="Google Shape;581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7834311" y="3205162"/>
            <a:ext cx="176214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2" name="Google Shape;582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985000" y="3205161"/>
            <a:ext cx="855664" cy="4764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3" name="Google Shape;583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7286624" y="3205162"/>
            <a:ext cx="554039" cy="136526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4" name="Google Shape;584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39100" y="3617912"/>
            <a:ext cx="611138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Macrophage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5" name="Google Shape;585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48225" y="4156075"/>
            <a:ext cx="385764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6" name="Google Shape;586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6612" y="3881437"/>
            <a:ext cx="1590677" cy="158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7" name="Google Shape;587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24412" y="3513136"/>
            <a:ext cx="687389" cy="3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8" name="Google Shape;588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79987" y="4157661"/>
            <a:ext cx="485777" cy="28257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9" name="Google Shape;589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7004050" y="3665536"/>
            <a:ext cx="1001713" cy="3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90" name="Google Shape;590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7739061" y="3975100"/>
            <a:ext cx="266702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91" name="Google Shape;591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940549" y="4503737"/>
            <a:ext cx="1065214" cy="15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92" name="Google Shape;592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7521573" y="4233862"/>
            <a:ext cx="484190" cy="15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93" name="Google Shape;593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7813675" y="2787649"/>
            <a:ext cx="192089" cy="159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94" name="Google Shape;594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923087" y="2787649"/>
            <a:ext cx="896939" cy="4765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95" name="Google Shape;595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7135811" y="2787648"/>
            <a:ext cx="684214" cy="23177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96" name="Google Shape;596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7829550" y="3198812"/>
            <a:ext cx="176213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97" name="Google Shape;597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980236" y="3198812"/>
            <a:ext cx="857252" cy="635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98" name="Google Shape;598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7281861" y="3198811"/>
            <a:ext cx="555627" cy="13652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99" name="Google Shape;599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51400" y="4149725"/>
            <a:ext cx="377827" cy="15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0" name="Google Shape;600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6612" y="3878262"/>
            <a:ext cx="1587502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1" name="Google Shape;601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18062" y="3506787"/>
            <a:ext cx="688977" cy="159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2" name="Google Shape;602;p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75224" y="4152899"/>
            <a:ext cx="485776" cy="282577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3" name="Google Shape;603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39100" y="2744786"/>
            <a:ext cx="944315" cy="22527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Reticular epithelial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cells of cortex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4" name="Google Shape;604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39100" y="3149600"/>
            <a:ext cx="752327" cy="22527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 lymphocytes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(thymocytes)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5" name="Google Shape;605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39100" y="4452937"/>
            <a:ext cx="487065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Trabecula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6" name="Google Shape;606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38587" y="4095750"/>
            <a:ext cx="944315" cy="22527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Reticular epithelial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cells of medulla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7" name="Google Shape;607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05036" y="1690686"/>
            <a:ext cx="4668839" cy="20241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1" name="Shape 61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2" name="Google Shape;612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3" name="Google Shape;613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Histology of Thymus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" name="Google Shape;614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957511" y="6329362"/>
            <a:ext cx="2362202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21.10b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10b" id="615" name="Google Shape;615;p3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93936" y="1306512"/>
            <a:ext cx="4710114" cy="46815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6" name="Google Shape;616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90625" y="3394075"/>
            <a:ext cx="595412" cy="19738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Lobule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7" name="Google Shape;617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950075" y="2757486"/>
            <a:ext cx="575879" cy="19738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Cortex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8" name="Google Shape;618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950075" y="3316287"/>
            <a:ext cx="674589" cy="19738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Medulla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9" name="Google Shape;619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16075" y="4860925"/>
            <a:ext cx="239725" cy="19738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(b)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0" name="Google Shape;620;p3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78000" y="2311399"/>
            <a:ext cx="1538289" cy="158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1" name="Google Shape;621;p3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018212" y="3452812"/>
            <a:ext cx="876301" cy="158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2" name="Google Shape;622;p3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1851024" y="3503612"/>
            <a:ext cx="660402" cy="158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3" name="Google Shape;623;p3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405562" y="2894011"/>
            <a:ext cx="488952" cy="158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4" name="Google Shape;624;p3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142037" y="2662236"/>
            <a:ext cx="752477" cy="159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5" name="Google Shape;625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11425" y="2908300"/>
            <a:ext cx="180975" cy="1192213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6" name="Google Shape;626;p3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68475" y="2303462"/>
            <a:ext cx="1538288" cy="1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7" name="Google Shape;627;p3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003923" y="3438525"/>
            <a:ext cx="882652" cy="1589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8" name="Google Shape;628;p3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1838324" y="3494087"/>
            <a:ext cx="665165" cy="1590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9" name="Google Shape;629;p3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392862" y="2884486"/>
            <a:ext cx="493715" cy="1590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0" name="Google Shape;630;p3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134100" y="2654299"/>
            <a:ext cx="752477" cy="1590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1" name="Google Shape;631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03486" y="2894011"/>
            <a:ext cx="179389" cy="1196977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2" name="Google Shape;632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2198686"/>
            <a:ext cx="842839" cy="19738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Trabecula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3" name="Google Shape;633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950075" y="2528886"/>
            <a:ext cx="842839" cy="19738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Trabecula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4" name="Google Shape;634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01875" y="1054100"/>
            <a:ext cx="4668838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5" name="Google Shape;635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49486" y="5999162"/>
            <a:ext cx="4668839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© The McGraw-Hill Companies/Rebecca Gray, photographer/Don Kincaid, dissections 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9" name="Shape 63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0" name="Google Shape;640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1" name="Google Shape;641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0"/>
            <a:ext cx="9144004" cy="762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Lymph Node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2" name="Google Shape;642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762000"/>
            <a:ext cx="8686800" cy="6096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n-US">
                <a:solidFill>
                  <a:srgbClr val="000000"/>
                </a:solidFill>
                <a:uFillTx/>
              </a:rPr>
              <a:t>lymph nodes </a:t>
            </a:r>
            <a:r>
              <a:rPr b="0" lang="en-US">
                <a:uFillTx/>
              </a:rPr>
              <a:t>– the most numerous lymphatic organs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about 450 in typical young adult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serve two functions:</a:t>
            </a:r>
            <a:endParaRPr>
              <a:uFillTx/>
            </a:endParaRPr>
          </a:p>
          <a:p>
            <a:pPr algn="l" indent="-228600" lvl="2" marL="1143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uFillTx/>
              </a:rPr>
              <a:t>cleanse the lymph</a:t>
            </a:r>
            <a:endParaRPr>
              <a:uFillTx/>
            </a:endParaRPr>
          </a:p>
          <a:p>
            <a:pPr algn="l" indent="-228600" lvl="2" marL="1143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uFillTx/>
              </a:rPr>
              <a:t>act as a site of T and B cell activation</a:t>
            </a:r>
            <a:endParaRPr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uFillTx/>
              </a:rPr>
              <a:t>elongated, bean shaped structure with </a:t>
            </a:r>
            <a:r>
              <a:rPr b="1" lang="en-US">
                <a:uFillTx/>
              </a:rPr>
              <a:t>hilum</a:t>
            </a:r>
            <a:endParaRPr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uFillTx/>
              </a:rPr>
              <a:t>enclosed with </a:t>
            </a:r>
            <a:r>
              <a:rPr b="1" lang="en-US">
                <a:uFillTx/>
              </a:rPr>
              <a:t>fibrous capsule </a:t>
            </a:r>
            <a:r>
              <a:rPr lang="en-US">
                <a:solidFill>
                  <a:srgbClr val="000000"/>
                </a:solidFill>
                <a:uFillTx/>
              </a:rPr>
              <a:t>with </a:t>
            </a:r>
            <a:r>
              <a:rPr b="1" lang="en-US">
                <a:uFillTx/>
              </a:rPr>
              <a:t>trabeculae</a:t>
            </a:r>
            <a:r>
              <a:rPr lang="en-US">
                <a:solidFill>
                  <a:srgbClr val="000000"/>
                </a:solidFill>
                <a:uFillTx/>
              </a:rPr>
              <a:t> that divide interior into compartments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stroma of reticular fibers and reticular cells</a:t>
            </a:r>
            <a:endParaRPr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n-US">
                <a:solidFill>
                  <a:srgbClr val="000000"/>
                </a:solidFill>
                <a:uFillTx/>
              </a:rPr>
              <a:t>parenchyma </a:t>
            </a:r>
            <a:r>
              <a:rPr b="0" lang="en-US">
                <a:uFillTx/>
              </a:rPr>
              <a:t>divided into</a:t>
            </a:r>
            <a:r>
              <a:rPr b="1" lang="en-US">
                <a:solidFill>
                  <a:srgbClr val="000000"/>
                </a:solidFill>
                <a:uFillTx/>
              </a:rPr>
              <a:t> cortex </a:t>
            </a:r>
            <a:r>
              <a:rPr b="0" lang="en-US">
                <a:uFillTx/>
              </a:rPr>
              <a:t>and </a:t>
            </a:r>
            <a:r>
              <a:rPr b="1" lang="en-US">
                <a:solidFill>
                  <a:srgbClr val="000000"/>
                </a:solidFill>
                <a:uFillTx/>
              </a:rPr>
              <a:t>medulla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lang="en-US" sz="2000">
                <a:solidFill>
                  <a:srgbClr val="000000"/>
                </a:solidFill>
                <a:uFillTx/>
              </a:rPr>
              <a:t>germinal centers </a:t>
            </a:r>
            <a:r>
              <a:rPr b="0" lang="en-US">
                <a:uFillTx/>
              </a:rPr>
              <a:t>where B cells multiply and differentiate into plasma cells</a:t>
            </a:r>
            <a:endParaRPr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uFillTx/>
              </a:rPr>
              <a:t>several </a:t>
            </a:r>
            <a:r>
              <a:rPr b="1" lang="en-US">
                <a:uFillTx/>
              </a:rPr>
              <a:t>afferent lymphatic vessels </a:t>
            </a:r>
            <a:r>
              <a:rPr lang="en-US">
                <a:solidFill>
                  <a:srgbClr val="000000"/>
                </a:solidFill>
                <a:uFillTx/>
              </a:rPr>
              <a:t>lead into the node along its convex surface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lymph leaves the node through one to three </a:t>
            </a:r>
            <a:r>
              <a:rPr b="1" lang="en-US">
                <a:uFillTx/>
              </a:rPr>
              <a:t>efferent lymphatic vessels</a:t>
            </a:r>
            <a:r>
              <a:rPr lang="en-US" sz="2000">
                <a:solidFill>
                  <a:srgbClr val="000000"/>
                </a:solidFill>
                <a:uFillTx/>
              </a:rPr>
              <a:t> that leave the hilum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6" name="Shape 64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7" name="Google Shape;647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8" name="Google Shape;648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76400" y="76199"/>
            <a:ext cx="5832475" cy="8112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Lymph Node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T:\Graphics\Powerpoint-MH_DCM-TEXTEDIT\MH_DCM TEXT EDIT\SALADIN-TEXT EDIT\Processed files\ch21\textedit\sal25693_21_12.jpg" id="649" name="Google Shape;649;p3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36711" y="1023937"/>
            <a:ext cx="5673728" cy="54435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50" name="Google Shape;650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76800" y="6373812"/>
            <a:ext cx="2362200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21.12a,b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51" name="Google Shape;651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96150" y="2197100"/>
            <a:ext cx="611138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Macrophage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52" name="Google Shape;652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96150" y="1685925"/>
            <a:ext cx="791865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Medullary cords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53" name="Google Shape;653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96150" y="1941511"/>
            <a:ext cx="780554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Medullary sinus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54" name="Google Shape;654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96150" y="2959100"/>
            <a:ext cx="752376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Reticular fibers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55" name="Google Shape;655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832475" y="3403600"/>
            <a:ext cx="142429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(b)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56" name="Google Shape;656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70050" y="6315075"/>
            <a:ext cx="136873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(a)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57" name="Google Shape;657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38287" y="2890836"/>
            <a:ext cx="334517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Cortex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58" name="Google Shape;658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38287" y="3032125"/>
            <a:ext cx="972543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  Subcapsular sinus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59" name="Google Shape;659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38287" y="3316287"/>
            <a:ext cx="842765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  Germinal center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0" name="Google Shape;660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38287" y="3457575"/>
            <a:ext cx="854026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  Cortical sinuses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1" name="Google Shape;661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33525" y="3957637"/>
            <a:ext cx="390922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Medulla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2" name="Google Shape;662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33525" y="4098925"/>
            <a:ext cx="837010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  Medullary sinus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3" name="Google Shape;663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33525" y="4240212"/>
            <a:ext cx="791816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  Medullary cord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4" name="Google Shape;664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81150" y="1597025"/>
            <a:ext cx="396578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Stroma: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5" name="Google Shape;665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81150" y="1738311"/>
            <a:ext cx="464394" cy="127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  Capsule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6" name="Google Shape;666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81150" y="1882775"/>
            <a:ext cx="825798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  Reticular tissue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7" name="Google Shape;667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98674" y="1809748"/>
            <a:ext cx="1282702" cy="1591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8" name="Google Shape;668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16186" y="3098799"/>
            <a:ext cx="273052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9" name="Google Shape;669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93961" y="3241674"/>
            <a:ext cx="476252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70" name="Google Shape;670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22524" y="3382962"/>
            <a:ext cx="547690" cy="159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71" name="Google Shape;671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22525" y="3524250"/>
            <a:ext cx="420688" cy="230189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11819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72" name="Google Shape;672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98711" y="1949449"/>
            <a:ext cx="982665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73" name="Google Shape;673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68524" y="2087561"/>
            <a:ext cx="1212852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74" name="Google Shape;674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52711" y="3524248"/>
            <a:ext cx="354015" cy="336554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75" name="Google Shape;675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40125" y="4090987"/>
            <a:ext cx="1136650" cy="53977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76" name="Google Shape;676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27236" y="4027487"/>
            <a:ext cx="2087564" cy="63502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77" name="Google Shape;677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98711" y="4167187"/>
            <a:ext cx="1108077" cy="25402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16215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78" name="Google Shape;678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3786" y="4311650"/>
            <a:ext cx="1597027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79" name="Google Shape;679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52686" y="5359398"/>
            <a:ext cx="711202" cy="159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80" name="Google Shape;680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83162" y="3405187"/>
            <a:ext cx="212727" cy="238127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116" y="0"/>
                </a:lnTo>
                <a:lnTo>
                  <a:pt x="21600" y="1238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81" name="Google Shape;681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5000625" y="3878262"/>
            <a:ext cx="1589" cy="16033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82" name="Google Shape;682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2533649" y="4695823"/>
            <a:ext cx="1590" cy="65564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83" name="Google Shape;683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189661" y="1743074"/>
            <a:ext cx="1093789" cy="159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84" name="Google Shape;684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438898" y="2003424"/>
            <a:ext cx="844553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85" name="Google Shape;685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534150" y="2259011"/>
            <a:ext cx="749302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86" name="Google Shape;686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367462" y="2513011"/>
            <a:ext cx="915989" cy="159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87" name="Google Shape;687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857999" y="2760661"/>
            <a:ext cx="425452" cy="159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88" name="Google Shape;688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030912" y="3016249"/>
            <a:ext cx="1252540" cy="159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89" name="Google Shape;689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7124700" y="3276600"/>
            <a:ext cx="158752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90" name="Google Shape;690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7011986" y="1743074"/>
            <a:ext cx="152402" cy="101602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91" name="Google Shape;691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27811" y="2565399"/>
            <a:ext cx="536577" cy="195264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92" name="Google Shape;692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567486" y="3016249"/>
            <a:ext cx="596902" cy="650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93" name="Google Shape;693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90736" y="1803398"/>
            <a:ext cx="1282702" cy="159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94" name="Google Shape;694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11424" y="3092449"/>
            <a:ext cx="273052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95" name="Google Shape;695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87611" y="3233736"/>
            <a:ext cx="47466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96" name="Google Shape;696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17761" y="3375023"/>
            <a:ext cx="544514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97" name="Google Shape;697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17761" y="3519487"/>
            <a:ext cx="419102" cy="230189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11864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98" name="Google Shape;698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92361" y="1941511"/>
            <a:ext cx="98107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99" name="Google Shape;699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62173" y="2079624"/>
            <a:ext cx="1211265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0" name="Google Shape;700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47949" y="3519487"/>
            <a:ext cx="354015" cy="33655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1" name="Google Shape;701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35362" y="4086225"/>
            <a:ext cx="1136652" cy="53975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2" name="Google Shape;702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20886" y="4021137"/>
            <a:ext cx="2087564" cy="65089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3" name="Google Shape;703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92361" y="4162425"/>
            <a:ext cx="1117602" cy="25400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16108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4" name="Google Shape;704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59025" y="4303712"/>
            <a:ext cx="1597025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5" name="Google Shape;705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47923" y="5351462"/>
            <a:ext cx="70802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6" name="Google Shape;706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78400" y="3400425"/>
            <a:ext cx="212726" cy="238125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0794" y="0"/>
                </a:lnTo>
                <a:lnTo>
                  <a:pt x="21600" y="12384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7" name="Google Shape;707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4995862" y="3873500"/>
            <a:ext cx="1590" cy="16033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8" name="Google Shape;708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0800000">
            <a:off x="2528886" y="4691062"/>
            <a:ext cx="1590" cy="65564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9" name="Google Shape;709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184899" y="1738311"/>
            <a:ext cx="1093789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0" name="Google Shape;710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432549" y="1998661"/>
            <a:ext cx="846139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1" name="Google Shape;711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526211" y="2254249"/>
            <a:ext cx="75247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2" name="Google Shape;712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362699" y="2506661"/>
            <a:ext cx="915989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3" name="Google Shape;713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853236" y="2755899"/>
            <a:ext cx="425452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4" name="Google Shape;714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022975" y="3008311"/>
            <a:ext cx="125571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5" name="Google Shape;715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7118350" y="3268662"/>
            <a:ext cx="160339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6" name="Google Shape;716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7005636" y="1738311"/>
            <a:ext cx="153989" cy="9842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7" name="Google Shape;717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23049" y="2560636"/>
            <a:ext cx="536578" cy="19526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8" name="Google Shape;718;p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562723" y="3008312"/>
            <a:ext cx="596902" cy="66676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9" name="Google Shape;719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54311" y="3008311"/>
            <a:ext cx="898527" cy="55564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0" name="Google Shape;720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66911" y="2957511"/>
            <a:ext cx="1236664" cy="50802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1" name="Google Shape;721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47961" y="3003550"/>
            <a:ext cx="898527" cy="52389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2" name="Google Shape;722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62150" y="2949575"/>
            <a:ext cx="1235075" cy="53975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3" name="Google Shape;723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38300" y="2019300"/>
            <a:ext cx="487065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Trabecula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4" name="Google Shape;724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95437" y="3175000"/>
            <a:ext cx="878235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Lymphatic nodule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5" name="Google Shape;725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8762" y="5283200"/>
            <a:ext cx="932905" cy="22527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Afferent lymphatic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vessels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6" name="Google Shape;726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89800" y="2451100"/>
            <a:ext cx="487065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Trabecula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7" name="Google Shape;727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89800" y="2705100"/>
            <a:ext cx="663873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Lymphocytes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8" name="Google Shape;728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89800" y="3213100"/>
            <a:ext cx="340222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Venule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9" name="Google Shape;729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41900" y="3124200"/>
            <a:ext cx="424855" cy="22527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Artery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and vein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0" name="Google Shape;730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40300" y="4071937"/>
            <a:ext cx="515194" cy="33957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Efferent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lymphatic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vessel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1" name="Google Shape;731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98711" y="879475"/>
            <a:ext cx="4668839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5" name="Shape 73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6" name="Google Shape;736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0"/>
            <a:ext cx="9144004" cy="914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Lymph Node Locations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7" name="Google Shape;737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1295400"/>
            <a:ext cx="8382000" cy="5181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cervical lymph nodes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deep and superficial group in the neck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monitor lymph coming from head and neck</a:t>
            </a:r>
            <a:endParaRPr>
              <a:uFillTx/>
            </a:endParaRPr>
          </a:p>
          <a:p>
            <a:pPr algn="l" indent="-1333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>
                <a:uFillTx/>
              </a:rPr>
              <a:t/>
            </a:r>
            <a:endParaRPr>
              <a:solidFill>
                <a:srgbClr val="000000"/>
              </a:solidFill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axillary lymph nodes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concentrated in armpit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receive lymph from upper limb and female breast</a:t>
            </a:r>
            <a:endParaRPr>
              <a:uFillTx/>
            </a:endParaRPr>
          </a:p>
          <a:p>
            <a:pPr algn="l" indent="-1333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>
                <a:uFillTx/>
              </a:rPr>
              <a:t/>
            </a:r>
            <a:endParaRPr>
              <a:solidFill>
                <a:srgbClr val="000000"/>
              </a:solidFill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thoracic lymph nodes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in thoracic cavity especially embedded in mediastinum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receive lymph from mediastinum, lungs, and airway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8" name="Google Shape;738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2" name="Shape 74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3" name="Google Shape;743;p3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0"/>
            <a:ext cx="9144004" cy="914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Lymph Node Locations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4" name="Google Shape;744;p3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990600"/>
            <a:ext cx="8305800" cy="54102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abdominal lymph nodes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occur in posterior abdominopelvic wall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monitor lymph from the urinary and reproductive systems</a:t>
            </a:r>
            <a:endParaRPr>
              <a:uFillTx/>
            </a:endParaRPr>
          </a:p>
          <a:p>
            <a:pPr algn="l" indent="-158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>
                <a:uFillTx/>
              </a:rPr>
              <a:t/>
            </a:r>
            <a:endParaRPr sz="2000">
              <a:solidFill>
                <a:srgbClr val="000000"/>
              </a:solidFill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intestinal and mesenteric lymph nodes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found in the mesenteries, adjacent to the appendix and intestines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monitor lymph from the digestive tract</a:t>
            </a:r>
            <a:endParaRPr>
              <a:uFillTx/>
            </a:endParaRPr>
          </a:p>
          <a:p>
            <a:pPr algn="l" indent="-158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>
                <a:uFillTx/>
              </a:rPr>
              <a:t/>
            </a:r>
            <a:endParaRPr sz="2000">
              <a:solidFill>
                <a:srgbClr val="000000"/>
              </a:solidFill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inguinal lymph nodes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in the groin and receive lymph from the entire lower limb</a:t>
            </a:r>
            <a:endParaRPr>
              <a:uFillTx/>
            </a:endParaRPr>
          </a:p>
          <a:p>
            <a:pPr algn="l" indent="-158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>
                <a:uFillTx/>
              </a:rPr>
              <a:t/>
            </a:r>
            <a:endParaRPr sz="2000">
              <a:solidFill>
                <a:srgbClr val="000000"/>
              </a:solidFill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popliteal lymph nodes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occur on the back of the knee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uFillTx/>
              </a:rPr>
              <a:t>receive lymph from the leg proper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5" name="Google Shape;745;p3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9" name="Shape 74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50" name="Google Shape;750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51" name="Google Shape;751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uFillTx/>
              </a:rPr>
              <a:t>Lymph Node Areas of Concentration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11a" id="752" name="Google Shape;752;p3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28861" y="1423987"/>
            <a:ext cx="4197353" cy="4957763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53" name="Google Shape;753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62111" y="1793875"/>
            <a:ext cx="336458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Colon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54" name="Google Shape;754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62111" y="5149850"/>
            <a:ext cx="533414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Appendix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55" name="Google Shape;755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62111" y="6029325"/>
            <a:ext cx="152395" cy="127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(a)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56" name="Google Shape;756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87575" y="2624137"/>
            <a:ext cx="901700" cy="1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57" name="Google Shape;757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65350" y="3284537"/>
            <a:ext cx="1389063" cy="1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58" name="Google Shape;758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35174" y="4067174"/>
            <a:ext cx="1716090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59" name="Google Shape;759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4889498" y="3136899"/>
            <a:ext cx="638177" cy="415927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0" name="Google Shape;760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4889498" y="3128962"/>
            <a:ext cx="638177" cy="415926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1" name="Google Shape;761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5527675" y="3552825"/>
            <a:ext cx="1203325" cy="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2" name="Google Shape;762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5527675" y="3544887"/>
            <a:ext cx="120332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3" name="Google Shape;763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5313362" y="3492499"/>
            <a:ext cx="214315" cy="60327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4" name="Google Shape;764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5313362" y="3481386"/>
            <a:ext cx="214315" cy="6350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5" name="Google Shape;765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4714873" y="2832099"/>
            <a:ext cx="2016127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6" name="Google Shape;766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84398" y="2616199"/>
            <a:ext cx="90487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7" name="Google Shape;767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89274" y="2624137"/>
            <a:ext cx="1081090" cy="212726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8" name="Google Shape;768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89275" y="2616199"/>
            <a:ext cx="1081089" cy="20796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9" name="Google Shape;769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89275" y="2624136"/>
            <a:ext cx="909639" cy="385765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0" name="Google Shape;770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89275" y="2616199"/>
            <a:ext cx="909639" cy="382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1" name="Google Shape;771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57398" y="1870074"/>
            <a:ext cx="374652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2" name="Google Shape;772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54223" y="1870074"/>
            <a:ext cx="374652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3" name="Google Shape;773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65350" y="3269455"/>
            <a:ext cx="1389063" cy="12702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378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4" name="Google Shape;774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89273" y="3284537"/>
            <a:ext cx="487365" cy="18573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5" name="Google Shape;775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89274" y="3278186"/>
            <a:ext cx="487365" cy="18097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6" name="Google Shape;776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35174" y="4060823"/>
            <a:ext cx="171132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7" name="Google Shape;777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25699" y="4737098"/>
            <a:ext cx="1116014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8" name="Google Shape;778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22524" y="4729162"/>
            <a:ext cx="1119189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9" name="Google Shape;779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89275" y="4737100"/>
            <a:ext cx="515939" cy="1412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0" name="Google Shape;780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89273" y="4729162"/>
            <a:ext cx="515940" cy="13970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1" name="Google Shape;781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32025" y="5229225"/>
            <a:ext cx="1419227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2" name="Google Shape;782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27261" y="5222875"/>
            <a:ext cx="1419228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3" name="Google Shape;783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4714873" y="2824162"/>
            <a:ext cx="201612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4" name="Google Shape;784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89437" y="2055811"/>
            <a:ext cx="2341564" cy="776289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0503" y="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5" name="Google Shape;785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92612" y="2049461"/>
            <a:ext cx="2338389" cy="782639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0490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6" name="Google Shape;786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4649787" y="1431925"/>
            <a:ext cx="2081214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7" name="Google Shape;787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4645023" y="1423987"/>
            <a:ext cx="208597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8" name="Google Shape;788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3984624" y="1431923"/>
            <a:ext cx="674689" cy="387354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9" name="Google Shape;789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3981448" y="1423987"/>
            <a:ext cx="671515" cy="38576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90" name="Google Shape;790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4508499" y="1431924"/>
            <a:ext cx="150814" cy="4206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91" name="Google Shape;791;p3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4503737" y="1423986"/>
            <a:ext cx="149227" cy="4206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92" name="Google Shape;792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00850" y="1354137"/>
            <a:ext cx="717644" cy="37726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Transverse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mesocolic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 nodes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93" name="Google Shape;793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00850" y="1982786"/>
            <a:ext cx="648048" cy="37726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Superior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mesenteric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artery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94" name="Google Shape;794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00850" y="2749550"/>
            <a:ext cx="648048" cy="37726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Inferior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mesenteric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artery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95" name="Google Shape;795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00850" y="3481387"/>
            <a:ext cx="717644" cy="37726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Inferior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mesenteric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 nodes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96" name="Google Shape;796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62111" y="4646612"/>
            <a:ext cx="774794" cy="25026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Appendicular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 nodes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97" name="Google Shape;797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62111" y="3995737"/>
            <a:ext cx="482682" cy="25026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Small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intestine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98" name="Google Shape;798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62111" y="3206750"/>
            <a:ext cx="717644" cy="25026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Ileocolic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 nodes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99" name="Google Shape;799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62111" y="2543175"/>
            <a:ext cx="717644" cy="37726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Superior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mesenteric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 nodes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00" name="Google Shape;800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2825" y="1103312"/>
            <a:ext cx="4668838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01" name="Google Shape;801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40387" y="5821362"/>
            <a:ext cx="2362202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21.11a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05" name="Shape 80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06" name="Google Shape;806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07" name="Google Shape;807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380998"/>
            <a:ext cx="9144004" cy="11430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Lymphadenopathy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08" name="Google Shape;808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676400"/>
            <a:ext cx="8229600" cy="46482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uFillTx/>
              </a:rPr>
              <a:t>lymphadenopathy</a:t>
            </a:r>
            <a:r>
              <a:rPr b="0" lang="en-US">
                <a:uFillTx/>
              </a:rPr>
              <a:t> - collective term for all lymph node diseases</a:t>
            </a:r>
            <a:endParaRPr>
              <a:uFillTx/>
            </a:endParaRPr>
          </a:p>
          <a:p>
            <a:pPr algn="l" indent="-139700" lvl="0" marL="3429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>
                <a:uFillTx/>
              </a:rPr>
              <a:t/>
            </a:r>
            <a:endParaRPr b="0"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uFillTx/>
              </a:rPr>
              <a:t>lymphadenitis</a:t>
            </a:r>
            <a:r>
              <a:rPr b="0" lang="en-US">
                <a:uFillTx/>
              </a:rPr>
              <a:t> - swollen, painful node responding to foreign antigen</a:t>
            </a:r>
            <a:endParaRPr>
              <a:uFillTx/>
            </a:endParaRPr>
          </a:p>
          <a:p>
            <a:pPr algn="l" indent="-139700" lvl="0" marL="3429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>
                <a:uFillTx/>
              </a:rPr>
              <a:t/>
            </a:r>
            <a:endParaRPr b="0"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uFillTx/>
              </a:rPr>
              <a:t>lymph nodes are common sites for </a:t>
            </a:r>
            <a:r>
              <a:rPr b="1" lang="en-US">
                <a:uFillTx/>
              </a:rPr>
              <a:t>metastatic cancer</a:t>
            </a:r>
            <a:endParaRPr b="1"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uFillTx/>
              </a:rPr>
              <a:t>swollen, firm and usually painless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2" name="Shape 81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3" name="Google Shape;813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76200"/>
            <a:ext cx="9144004" cy="1371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Lymph Nodes and Metastatic Cancer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4" name="Google Shape;814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1447800"/>
            <a:ext cx="8686800" cy="514667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metastasis</a:t>
            </a:r>
            <a:r>
              <a:rPr b="0" lang="en-US">
                <a:uFillTx/>
              </a:rPr>
              <a:t> – phenomenon in which cancerous cells break free from the original, primary tumor, travel to other sites in the body, and establish new tumors.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metastasizing cancer cells can easily enter the lymphatic vessels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tend to lodge in the first lymph node they encounter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multiply there and eventually destroy the node</a:t>
            </a:r>
            <a:endParaRPr>
              <a:uFillTx/>
            </a:endParaRPr>
          </a:p>
          <a:p>
            <a:pPr algn="l" indent="-228600" lvl="2" marL="1143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uFillTx/>
              </a:rPr>
              <a:t>swollen, firm, and usually painless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tend to spread to the next node downstream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treatment of breast cancer is lumpectomy, mastectomy along with removal of nearby axillary nodes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5" name="Google Shape;815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" name="Shape 5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" name="Google Shape;51;g95b4a89a7f_1_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79602"/>
            <a:ext cx="8520600" cy="636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00" lIns="91400" rIns="91400" spcFirstLastPara="1" tIns="914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uFillTx/>
              </a:rPr>
              <a:t>Pre-tests 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" name="Google Shape;52;g95b4a89a7f_1_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716200"/>
            <a:ext cx="8653200" cy="5995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00" lIns="91400" rIns="91400" spcFirstLastPara="1" tIns="914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lang="en-US" sz="190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1" lang="en-US" sz="16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What is the function of the lymphatic system:</a:t>
            </a:r>
            <a:endParaRPr b="1" sz="16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a) ensures the return of proteins, fats and water to the blood </a:t>
            </a:r>
            <a:endParaRPr sz="18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b) transports oxygen and carbon dioxide</a:t>
            </a:r>
            <a:endParaRPr sz="18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c) transports decay products</a:t>
            </a:r>
            <a:endParaRPr sz="18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2)</a:t>
            </a:r>
            <a:r>
              <a:rPr b="1" lang="en-US" sz="19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The inner lining of the lymphatic vessels is lined with:</a:t>
            </a:r>
            <a:endParaRPr b="1" sz="19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a) ciliated epithelium</a:t>
            </a:r>
            <a:endParaRPr sz="19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b) single-layer prismatic epithelium</a:t>
            </a:r>
            <a:endParaRPr sz="19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c) endothelium </a:t>
            </a:r>
            <a:endParaRPr b="1" sz="15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3)The presence of a large number of valves is typical for:</a:t>
            </a:r>
            <a:endParaRPr b="1" sz="1600">
              <a:solidFill>
                <a:srgbClr val="000000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a) blood vessels</a:t>
            </a:r>
            <a:endParaRPr sz="16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b) lymphatic vessels </a:t>
            </a:r>
            <a:endParaRPr sz="16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c) both options are correct</a:t>
            </a:r>
            <a:endParaRPr sz="16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4)</a:t>
            </a:r>
            <a:r>
              <a:rPr b="1" lang="en-US" sz="14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The only lymphatic organ with both afferent and efferent lymphatic vessels is </a:t>
            </a:r>
            <a:endParaRPr b="1" sz="14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a. the spleen. </a:t>
            </a:r>
            <a:endParaRPr sz="16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b. a lymph node.</a:t>
            </a:r>
            <a:endParaRPr sz="16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c. a tonsil.</a:t>
            </a:r>
            <a:endParaRPr sz="16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d. a Peyer patch. </a:t>
            </a:r>
            <a:endParaRPr sz="16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e. the thymus.</a:t>
            </a:r>
            <a:endParaRPr sz="16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5)</a:t>
            </a:r>
            <a:r>
              <a:rPr b="1" lang="en-US" sz="21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The movement of leukocytes through a capillary or venule wall is called _______.</a:t>
            </a:r>
            <a:endParaRPr b="1" sz="16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4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4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2100">
              <a:solidFill>
                <a:srgbClr val="222222"/>
              </a:solidFill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9" name="Shape 81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0" name="Google Shape;820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1" name="Google Shape;821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-2"/>
            <a:ext cx="9144004" cy="11430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Tonsils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2" name="Google Shape;822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990600"/>
            <a:ext cx="8229600" cy="54102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tonsils </a:t>
            </a:r>
            <a:r>
              <a:rPr b="0" lang="en-US">
                <a:uFillTx/>
              </a:rPr>
              <a:t>– patches of lymphatic tissue located  at the entrance to the pharynx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guard against ingested or inhaled pathogens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each covered with epithelium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have deep pits – </a:t>
            </a:r>
            <a:r>
              <a:rPr b="1" lang="en-US">
                <a:uFillTx/>
              </a:rPr>
              <a:t>tonsillar crypts </a:t>
            </a:r>
            <a:r>
              <a:rPr lang="en-US">
                <a:solidFill>
                  <a:srgbClr val="000000"/>
                </a:solidFill>
                <a:uFillTx/>
              </a:rPr>
              <a:t>lined with lymphatic nodules – </a:t>
            </a:r>
            <a:r>
              <a:rPr b="1" lang="en-US">
                <a:uFillTx/>
              </a:rPr>
              <a:t>tonsillitis</a:t>
            </a:r>
            <a:r>
              <a:rPr lang="en-US">
                <a:solidFill>
                  <a:srgbClr val="000000"/>
                </a:solidFill>
                <a:uFillTx/>
              </a:rPr>
              <a:t> and </a:t>
            </a:r>
            <a:r>
              <a:rPr b="1" lang="en-US">
                <a:uFillTx/>
              </a:rPr>
              <a:t>tonsillectomy</a:t>
            </a:r>
            <a:endParaRPr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three main sets of tonsils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1" lang="en-US">
                <a:solidFill>
                  <a:srgbClr val="000000"/>
                </a:solidFill>
                <a:uFillTx/>
              </a:rPr>
              <a:t>palatine tonsils</a:t>
            </a:r>
            <a:endParaRPr>
              <a:uFillTx/>
            </a:endParaRPr>
          </a:p>
          <a:p>
            <a:pPr algn="l" indent="-228600" lvl="2" marL="1143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uFillTx/>
              </a:rPr>
              <a:t>pair at posterior margin of oral cavity</a:t>
            </a:r>
            <a:endParaRPr>
              <a:uFillTx/>
            </a:endParaRPr>
          </a:p>
          <a:p>
            <a:pPr algn="l" indent="-228600" lvl="2" marL="1143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uFillTx/>
              </a:rPr>
              <a:t>most often infected 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1" lang="en-US">
                <a:solidFill>
                  <a:srgbClr val="000000"/>
                </a:solidFill>
                <a:uFillTx/>
              </a:rPr>
              <a:t>lingual tonsils</a:t>
            </a:r>
            <a:endParaRPr>
              <a:uFillTx/>
            </a:endParaRPr>
          </a:p>
          <a:p>
            <a:pPr algn="l" indent="-228600" lvl="2" marL="1143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uFillTx/>
              </a:rPr>
              <a:t>pair at root of tongue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1" lang="en-US">
                <a:solidFill>
                  <a:srgbClr val="000000"/>
                </a:solidFill>
                <a:uFillTx/>
              </a:rPr>
              <a:t>pharyngeal tonsil (adenoid)</a:t>
            </a:r>
            <a:endParaRPr>
              <a:uFillTx/>
            </a:endParaRPr>
          </a:p>
          <a:p>
            <a:pPr algn="l" indent="-228600" lvl="2" marL="1143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uFillTx/>
              </a:rPr>
              <a:t>single tonsil on wall of nasopharynx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6" name="Shape 82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7" name="Google Shape;827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8" name="Google Shape;828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95887" y="366712"/>
            <a:ext cx="3733802" cy="11430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>
                <a:uFillTx/>
              </a:rPr>
              <a:t>pharyngeal tonsil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9" name="Google Shape;829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5105400"/>
            <a:ext cx="8077200" cy="1752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uFillTx/>
              </a:rPr>
              <a:t>covered by epithelium</a:t>
            </a:r>
            <a:endParaRPr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uFillTx/>
              </a:rPr>
              <a:t>pathogens get into tonsillar crypts        and encounter lymphocytes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0" name="Google Shape;830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21325" y="4079875"/>
            <a:ext cx="2362200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21.13b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13b" id="831" name="Google Shape;831;p3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3250" y="381000"/>
            <a:ext cx="3198814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2" name="Google Shape;832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637" y="4713287"/>
            <a:ext cx="223509" cy="18509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cap="none" i="0" lang="en-US" strike="noStrike" sz="13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(b)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3" name="Google Shape;833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01850" y="2976561"/>
            <a:ext cx="1882775" cy="128589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11685" y="21600"/>
                </a:lnTo>
              </a:path>
            </a:pathLst>
          </a:cu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4" name="Google Shape;834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01850" y="2970211"/>
            <a:ext cx="1882775" cy="125414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11685" y="21600"/>
                </a:lnTo>
              </a:path>
            </a:pathLst>
          </a:custGeom>
          <a:noFill/>
          <a:ln cap="flat" cmpd="sng" w="111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5" name="Google Shape;835;p3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49549" y="4113212"/>
            <a:ext cx="1235077" cy="1589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6" name="Google Shape;836;p3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49549" y="4105275"/>
            <a:ext cx="1235077" cy="1589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7" name="Google Shape;837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98725" y="3544887"/>
            <a:ext cx="1485901" cy="122239"/>
          </a:xfrm>
          <a:custGeom>
            <a:ahLst/>
            <a:cxnLst/>
            <a:rect b="b" l="l" r="r" t="t"/>
            <a:pathLst>
              <a:path extrusionOk="0" h="21600" w="21600">
                <a:moveTo>
                  <a:pt x="4731" y="0"/>
                </a:moveTo>
                <a:lnTo>
                  <a:pt x="21600" y="0"/>
                </a:lnTo>
                <a:lnTo>
                  <a:pt x="0" y="21600"/>
                </a:lnTo>
              </a:path>
            </a:pathLst>
          </a:cu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8" name="Google Shape;838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98725" y="3536950"/>
            <a:ext cx="1485901" cy="122238"/>
          </a:xfrm>
          <a:custGeom>
            <a:ahLst/>
            <a:cxnLst/>
            <a:rect b="b" l="l" r="r" t="t"/>
            <a:pathLst>
              <a:path extrusionOk="0" h="21600" w="21600">
                <a:moveTo>
                  <a:pt x="4731" y="0"/>
                </a:moveTo>
                <a:lnTo>
                  <a:pt x="21600" y="0"/>
                </a:lnTo>
                <a:lnTo>
                  <a:pt x="0" y="21600"/>
                </a:lnTo>
              </a:path>
            </a:pathLst>
          </a:custGeom>
          <a:noFill/>
          <a:ln cap="flat" cmpd="sng" w="111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9" name="Google Shape;839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7012" y="2876550"/>
            <a:ext cx="1229910" cy="18509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cap="none" i="0" lang="en-US" strike="noStrike" sz="13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Tonsillar crypts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0" name="Google Shape;840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7012" y="3446462"/>
            <a:ext cx="878105" cy="37559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cap="none" i="0" lang="en-US" strike="noStrike" sz="13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Lymphatic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cap="none" i="0" lang="en-US" strike="noStrike" sz="13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nodules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1" name="Google Shape;841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7012" y="4002087"/>
            <a:ext cx="948643" cy="37559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cap="none" i="0" lang="en-US" strike="noStrike" sz="13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Pharyngeal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cap="none" i="0" lang="en-US" strike="noStrike" sz="13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epithelium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2" name="Google Shape;842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975" y="146050"/>
            <a:ext cx="4668838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3" name="Google Shape;843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19187" y="4897437"/>
            <a:ext cx="3078165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© Biophoto Associates/Photo Researchers, Inc. 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7" name="Shape 84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8" name="Google Shape;848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9" name="Google Shape;849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The Tonsils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0" name="Google Shape;850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9725" y="5602287"/>
            <a:ext cx="2362200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21.13 a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13a" id="851" name="Google Shape;851;p4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90800" y="1282700"/>
            <a:ext cx="3260725" cy="5211763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2" name="Google Shape;852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10275" y="4565650"/>
            <a:ext cx="536551" cy="19738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Palate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3" name="Google Shape;853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67000" y="6338887"/>
            <a:ext cx="230002" cy="19738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(a)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4" name="Google Shape;854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35450" y="4606925"/>
            <a:ext cx="1701801" cy="63500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9043" y="21600"/>
                </a:lnTo>
                <a:lnTo>
                  <a:pt x="0" y="0"/>
                </a:lnTo>
              </a:path>
            </a:pathLst>
          </a:custGeom>
          <a:noFill/>
          <a:ln cap="flat" cmpd="sng" w="238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5" name="Google Shape;855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19587" y="4875212"/>
            <a:ext cx="1617664" cy="238127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8948" y="21600"/>
                </a:lnTo>
                <a:lnTo>
                  <a:pt x="0" y="0"/>
                </a:lnTo>
              </a:path>
            </a:pathLst>
          </a:custGeom>
          <a:noFill/>
          <a:ln cap="flat" cmpd="sng" w="238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6" name="Google Shape;856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75125" y="5070475"/>
            <a:ext cx="1762126" cy="642938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9165" y="21600"/>
                </a:lnTo>
                <a:lnTo>
                  <a:pt x="0" y="0"/>
                </a:lnTo>
              </a:path>
            </a:pathLst>
          </a:custGeom>
          <a:noFill/>
          <a:ln cap="flat" cmpd="sng" w="238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7" name="Google Shape;857;p4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06912" y="4198937"/>
            <a:ext cx="1433515" cy="1589"/>
          </a:xfrm>
          <a:prstGeom prst="straightConnector1">
            <a:avLst/>
          </a:prstGeom>
          <a:noFill/>
          <a:ln cap="flat" cmpd="sng" w="238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8" name="Google Shape;858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24337" y="4598987"/>
            <a:ext cx="1703389" cy="60327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9027" y="21600"/>
                </a:lnTo>
                <a:lnTo>
                  <a:pt x="0" y="0"/>
                </a:lnTo>
              </a:path>
            </a:pathLst>
          </a:custGeom>
          <a:noFill/>
          <a:ln cap="flat" cmpd="sng" w="111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9" name="Google Shape;859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10062" y="4864100"/>
            <a:ext cx="1617664" cy="236539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8986" y="21600"/>
                </a:lnTo>
                <a:lnTo>
                  <a:pt x="0" y="0"/>
                </a:lnTo>
              </a:path>
            </a:pathLst>
          </a:custGeom>
          <a:noFill/>
          <a:ln cap="flat" cmpd="sng" w="111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0" name="Google Shape;860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64012" y="5059362"/>
            <a:ext cx="1762127" cy="642939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9202" y="21600"/>
                </a:lnTo>
                <a:lnTo>
                  <a:pt x="0" y="0"/>
                </a:lnTo>
              </a:path>
            </a:pathLst>
          </a:custGeom>
          <a:noFill/>
          <a:ln cap="flat" cmpd="sng" w="111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8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1" name="Google Shape;861;p4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97387" y="4187825"/>
            <a:ext cx="1431927" cy="1589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2" name="Google Shape;862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13450" y="4111625"/>
            <a:ext cx="1020639" cy="40058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Pharyngeal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tonsil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3" name="Google Shape;863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13450" y="5002212"/>
            <a:ext cx="743955" cy="40058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Palatine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tonsil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4" name="Google Shape;864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13450" y="5584825"/>
            <a:ext cx="694209" cy="40058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Lingual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tonsil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5" name="Google Shape;865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28911" y="1046162"/>
            <a:ext cx="4668839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9" name="Shape 86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0" name="Google Shape;870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1" name="Google Shape;871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0"/>
            <a:ext cx="9144004" cy="8382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Spleen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2" name="Google Shape;872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914400"/>
            <a:ext cx="8458200" cy="54102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spleen</a:t>
            </a:r>
            <a:r>
              <a:rPr b="0" lang="en-US">
                <a:uFillTx/>
              </a:rPr>
              <a:t> – the body’s largest lymphatic organ</a:t>
            </a:r>
            <a:endParaRPr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parenchyma</a:t>
            </a:r>
            <a:r>
              <a:rPr b="0" lang="en-US">
                <a:uFillTx/>
              </a:rPr>
              <a:t> exhibits two types of tissue: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1" lang="en-US">
                <a:solidFill>
                  <a:srgbClr val="000000"/>
                </a:solidFill>
                <a:uFillTx/>
              </a:rPr>
              <a:t>red pulp </a:t>
            </a:r>
            <a:r>
              <a:rPr b="0" lang="en-US">
                <a:uFillTx/>
              </a:rPr>
              <a:t>- sinuses filled with erythrocytes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1" lang="en-US">
                <a:solidFill>
                  <a:srgbClr val="000000"/>
                </a:solidFill>
                <a:uFillTx/>
              </a:rPr>
              <a:t>white pulp </a:t>
            </a:r>
            <a:r>
              <a:rPr b="0" lang="en-US">
                <a:uFillTx/>
              </a:rPr>
              <a:t>- lymphocytes, macrophages surrounding small branches of splenic artery</a:t>
            </a:r>
            <a:endParaRPr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uFillTx/>
              </a:rPr>
              <a:t>functions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blood production in fetus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blood reservoir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‘erythrocyte graveyard’ - RBC disposal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white pulp monitors blood for foreign antigens</a:t>
            </a:r>
            <a:endParaRPr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uFillTx/>
              </a:rPr>
              <a:t>spleen highly vascular and vulnerable to trauma and infection</a:t>
            </a:r>
            <a:endParaRPr>
              <a:uFillTx/>
            </a:endParaRPr>
          </a:p>
          <a:p>
            <a:pPr algn="l" indent="-285750" lvl="1" marL="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ruptured spleen - </a:t>
            </a:r>
            <a:r>
              <a:rPr b="1" lang="en-US">
                <a:uFillTx/>
              </a:rPr>
              <a:t>splenectomy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6" name="Shape 87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7" name="Google Shape;877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8" name="Google Shape;878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62512" y="588962"/>
            <a:ext cx="3713163" cy="83820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Spleen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9" name="Google Shape;879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9350" y="3325812"/>
            <a:ext cx="2362200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21.14a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0" name="Google Shape;880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76687" y="6373812"/>
            <a:ext cx="2362202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21.14c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1" name="Google Shape;881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5405437"/>
            <a:ext cx="2362200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21.14b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14a" id="882" name="Google Shape;882;p4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7175" y="331786"/>
            <a:ext cx="4314825" cy="275749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3" name="Google Shape;883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5837" y="560387"/>
            <a:ext cx="742374" cy="14783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Diaphragm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4" name="Google Shape;884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5837" y="928687"/>
            <a:ext cx="470750" cy="14783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Spleen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5" name="Google Shape;885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5837" y="1274762"/>
            <a:ext cx="936712" cy="14783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Splenic artery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6" name="Google Shape;886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5837" y="1425575"/>
            <a:ext cx="827913" cy="14783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Splenic vein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7" name="Google Shape;887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5837" y="1658936"/>
            <a:ext cx="634052" cy="14783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Pancreas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8" name="Google Shape;888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5837" y="1912936"/>
            <a:ext cx="478458" cy="14783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Kidney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9" name="Google Shape;889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5837" y="2433636"/>
            <a:ext cx="377503" cy="14783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Aorta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0" name="Google Shape;890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8611" y="2936875"/>
            <a:ext cx="183438" cy="14783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(a)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1" name="Google Shape;891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0280" y="2499518"/>
            <a:ext cx="12702" cy="12702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2" name="Google Shape;892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858961" y="2393950"/>
            <a:ext cx="1630364" cy="117475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3750" y="21600"/>
                </a:lnTo>
                <a:lnTo>
                  <a:pt x="0" y="0"/>
                </a:lnTo>
              </a:path>
            </a:pathLst>
          </a:cu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0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3" name="Google Shape;893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0280" y="621505"/>
            <a:ext cx="12702" cy="12702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4" name="Google Shape;894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909886" y="630236"/>
            <a:ext cx="579439" cy="1591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5" name="Google Shape;895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0280" y="994567"/>
            <a:ext cx="12702" cy="12702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6" name="Google Shape;896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59075" y="1006474"/>
            <a:ext cx="730252" cy="1590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7" name="Google Shape;897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0280" y="1334292"/>
            <a:ext cx="12702" cy="12702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8" name="Google Shape;898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84473" y="1343023"/>
            <a:ext cx="704852" cy="1591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9" name="Google Shape;899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0280" y="1481930"/>
            <a:ext cx="12702" cy="12702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0" name="Google Shape;900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98761" y="1490662"/>
            <a:ext cx="690564" cy="1588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1" name="Google Shape;901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0280" y="1728786"/>
            <a:ext cx="12702" cy="3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2" name="Google Shape;902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59025" y="1731961"/>
            <a:ext cx="1130300" cy="3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3" name="Google Shape;903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0280" y="1981200"/>
            <a:ext cx="12702" cy="0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4" name="Google Shape;904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28911" y="1984375"/>
            <a:ext cx="760415" cy="0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5" name="Google Shape;905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0280" y="2175668"/>
            <a:ext cx="12702" cy="12702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6" name="Google Shape;906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3375" y="2184400"/>
            <a:ext cx="1885950" cy="0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7" name="Google Shape;907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51856" y="2693986"/>
            <a:ext cx="12702" cy="3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8" name="Google Shape;908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1757361" y="2697162"/>
            <a:ext cx="1731964" cy="1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9" name="Google Shape;909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55031" y="2693986"/>
            <a:ext cx="12702" cy="3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0" name="Google Shape;910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1979611" y="2697161"/>
            <a:ext cx="187327" cy="85728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1" name="Google Shape;911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852611" y="2389186"/>
            <a:ext cx="1630364" cy="112714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3721" y="2160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0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2" name="Google Shape;912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903536" y="623886"/>
            <a:ext cx="579439" cy="159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3" name="Google Shape;913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52725" y="998536"/>
            <a:ext cx="730250" cy="3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4" name="Google Shape;914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73361" y="1333500"/>
            <a:ext cx="709614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5" name="Google Shape;915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92411" y="1484312"/>
            <a:ext cx="690564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6" name="Google Shape;916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49500" y="1725611"/>
            <a:ext cx="1133475" cy="3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7" name="Google Shape;917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19386" y="1978025"/>
            <a:ext cx="763590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8" name="Google Shape;918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97025" y="2178049"/>
            <a:ext cx="1885951" cy="159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9" name="Google Shape;919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1751011" y="2686049"/>
            <a:ext cx="1731965" cy="159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0" name="Google Shape;920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1970086" y="2686049"/>
            <a:ext cx="187327" cy="87315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1" name="Google Shape;921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5837" y="2100261"/>
            <a:ext cx="889987" cy="30023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Inferior vena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cava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2" name="Google Shape;922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5837" y="2616200"/>
            <a:ext cx="967476" cy="30023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Common iliac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arteries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14b" id="923" name="Google Shape;923;p4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03875" y="1920875"/>
            <a:ext cx="3311525" cy="3351213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4" name="Google Shape;924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13611" y="3559175"/>
            <a:ext cx="393702" cy="392114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10716"/>
                </a:moveTo>
                <a:lnTo>
                  <a:pt x="21433" y="11888"/>
                </a:lnTo>
                <a:lnTo>
                  <a:pt x="21266" y="12893"/>
                </a:lnTo>
                <a:lnTo>
                  <a:pt x="20988" y="13953"/>
                </a:lnTo>
                <a:lnTo>
                  <a:pt x="20709" y="14958"/>
                </a:lnTo>
                <a:lnTo>
                  <a:pt x="20264" y="15963"/>
                </a:lnTo>
                <a:lnTo>
                  <a:pt x="19707" y="16856"/>
                </a:lnTo>
                <a:lnTo>
                  <a:pt x="19095" y="17693"/>
                </a:lnTo>
                <a:lnTo>
                  <a:pt x="17647" y="19144"/>
                </a:lnTo>
                <a:lnTo>
                  <a:pt x="16812" y="19758"/>
                </a:lnTo>
                <a:lnTo>
                  <a:pt x="15922" y="20316"/>
                </a:lnTo>
                <a:lnTo>
                  <a:pt x="14920" y="20763"/>
                </a:lnTo>
                <a:lnTo>
                  <a:pt x="12915" y="21321"/>
                </a:lnTo>
                <a:lnTo>
                  <a:pt x="11858" y="21488"/>
                </a:lnTo>
                <a:lnTo>
                  <a:pt x="10744" y="21600"/>
                </a:lnTo>
                <a:lnTo>
                  <a:pt x="9687" y="21488"/>
                </a:lnTo>
                <a:lnTo>
                  <a:pt x="8573" y="21321"/>
                </a:lnTo>
                <a:lnTo>
                  <a:pt x="7515" y="21042"/>
                </a:lnTo>
                <a:lnTo>
                  <a:pt x="6513" y="20763"/>
                </a:lnTo>
                <a:lnTo>
                  <a:pt x="5678" y="20316"/>
                </a:lnTo>
                <a:lnTo>
                  <a:pt x="4788" y="19758"/>
                </a:lnTo>
                <a:lnTo>
                  <a:pt x="3953" y="19144"/>
                </a:lnTo>
                <a:lnTo>
                  <a:pt x="2505" y="17693"/>
                </a:lnTo>
                <a:lnTo>
                  <a:pt x="1893" y="16856"/>
                </a:lnTo>
                <a:lnTo>
                  <a:pt x="1336" y="15963"/>
                </a:lnTo>
                <a:lnTo>
                  <a:pt x="445" y="13953"/>
                </a:lnTo>
                <a:lnTo>
                  <a:pt x="334" y="12893"/>
                </a:lnTo>
                <a:lnTo>
                  <a:pt x="0" y="11888"/>
                </a:lnTo>
                <a:lnTo>
                  <a:pt x="0" y="9712"/>
                </a:lnTo>
                <a:lnTo>
                  <a:pt x="334" y="8595"/>
                </a:lnTo>
                <a:lnTo>
                  <a:pt x="445" y="7535"/>
                </a:lnTo>
                <a:lnTo>
                  <a:pt x="891" y="6530"/>
                </a:lnTo>
                <a:lnTo>
                  <a:pt x="1336" y="5693"/>
                </a:lnTo>
                <a:lnTo>
                  <a:pt x="1893" y="4800"/>
                </a:lnTo>
                <a:lnTo>
                  <a:pt x="2505" y="3907"/>
                </a:lnTo>
                <a:lnTo>
                  <a:pt x="3953" y="2456"/>
                </a:lnTo>
                <a:lnTo>
                  <a:pt x="4788" y="1898"/>
                </a:lnTo>
                <a:lnTo>
                  <a:pt x="5678" y="1340"/>
                </a:lnTo>
                <a:lnTo>
                  <a:pt x="6513" y="893"/>
                </a:lnTo>
                <a:lnTo>
                  <a:pt x="7515" y="447"/>
                </a:lnTo>
                <a:lnTo>
                  <a:pt x="8573" y="279"/>
                </a:lnTo>
                <a:lnTo>
                  <a:pt x="9687" y="167"/>
                </a:lnTo>
                <a:lnTo>
                  <a:pt x="10744" y="0"/>
                </a:lnTo>
                <a:lnTo>
                  <a:pt x="11858" y="167"/>
                </a:lnTo>
                <a:lnTo>
                  <a:pt x="12915" y="279"/>
                </a:lnTo>
                <a:lnTo>
                  <a:pt x="13918" y="447"/>
                </a:lnTo>
                <a:lnTo>
                  <a:pt x="15922" y="1340"/>
                </a:lnTo>
                <a:lnTo>
                  <a:pt x="16812" y="1898"/>
                </a:lnTo>
                <a:lnTo>
                  <a:pt x="17647" y="2456"/>
                </a:lnTo>
                <a:lnTo>
                  <a:pt x="19095" y="3907"/>
                </a:lnTo>
                <a:lnTo>
                  <a:pt x="19707" y="4800"/>
                </a:lnTo>
                <a:lnTo>
                  <a:pt x="20264" y="5693"/>
                </a:lnTo>
                <a:lnTo>
                  <a:pt x="20709" y="6530"/>
                </a:lnTo>
                <a:lnTo>
                  <a:pt x="20988" y="7535"/>
                </a:lnTo>
                <a:lnTo>
                  <a:pt x="21266" y="8595"/>
                </a:lnTo>
                <a:lnTo>
                  <a:pt x="21433" y="9712"/>
                </a:lnTo>
                <a:lnTo>
                  <a:pt x="21600" y="10716"/>
                </a:lnTo>
                <a:close/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2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5" name="Google Shape;925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64275" y="2314575"/>
            <a:ext cx="746981" cy="1355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Gastric area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6" name="Google Shape;926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24512" y="3159125"/>
            <a:ext cx="655142" cy="1355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Renal area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7" name="Google Shape;927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980236" y="4949825"/>
            <a:ext cx="450194" cy="1355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Inferior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8" name="Google Shape;928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08650" y="4949825"/>
            <a:ext cx="174861" cy="1355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(b)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9" name="Google Shape;929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08886" y="1760536"/>
            <a:ext cx="534902" cy="13554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Superior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0" name="Google Shape;930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40437" y="2732086"/>
            <a:ext cx="365485" cy="13554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Hilum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1" name="Google Shape;931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13611" y="3559175"/>
            <a:ext cx="393702" cy="392114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10716"/>
                </a:moveTo>
                <a:lnTo>
                  <a:pt x="21433" y="11888"/>
                </a:lnTo>
                <a:lnTo>
                  <a:pt x="21266" y="12893"/>
                </a:lnTo>
                <a:lnTo>
                  <a:pt x="20988" y="13953"/>
                </a:lnTo>
                <a:lnTo>
                  <a:pt x="20709" y="14958"/>
                </a:lnTo>
                <a:lnTo>
                  <a:pt x="20264" y="15963"/>
                </a:lnTo>
                <a:lnTo>
                  <a:pt x="19707" y="16856"/>
                </a:lnTo>
                <a:lnTo>
                  <a:pt x="19095" y="17693"/>
                </a:lnTo>
                <a:lnTo>
                  <a:pt x="17647" y="19144"/>
                </a:lnTo>
                <a:lnTo>
                  <a:pt x="16812" y="19758"/>
                </a:lnTo>
                <a:lnTo>
                  <a:pt x="15922" y="20316"/>
                </a:lnTo>
                <a:lnTo>
                  <a:pt x="14920" y="20763"/>
                </a:lnTo>
                <a:lnTo>
                  <a:pt x="12915" y="21321"/>
                </a:lnTo>
                <a:lnTo>
                  <a:pt x="11858" y="21488"/>
                </a:lnTo>
                <a:lnTo>
                  <a:pt x="10744" y="21600"/>
                </a:lnTo>
                <a:lnTo>
                  <a:pt x="9687" y="21488"/>
                </a:lnTo>
                <a:lnTo>
                  <a:pt x="8573" y="21321"/>
                </a:lnTo>
                <a:lnTo>
                  <a:pt x="7515" y="21042"/>
                </a:lnTo>
                <a:lnTo>
                  <a:pt x="6513" y="20763"/>
                </a:lnTo>
                <a:lnTo>
                  <a:pt x="5678" y="20316"/>
                </a:lnTo>
                <a:lnTo>
                  <a:pt x="4788" y="19758"/>
                </a:lnTo>
                <a:lnTo>
                  <a:pt x="3953" y="19144"/>
                </a:lnTo>
                <a:lnTo>
                  <a:pt x="2505" y="17693"/>
                </a:lnTo>
                <a:lnTo>
                  <a:pt x="1893" y="16856"/>
                </a:lnTo>
                <a:lnTo>
                  <a:pt x="1336" y="15963"/>
                </a:lnTo>
                <a:lnTo>
                  <a:pt x="445" y="13953"/>
                </a:lnTo>
                <a:lnTo>
                  <a:pt x="334" y="12893"/>
                </a:lnTo>
                <a:lnTo>
                  <a:pt x="0" y="11888"/>
                </a:lnTo>
                <a:lnTo>
                  <a:pt x="0" y="9712"/>
                </a:lnTo>
                <a:lnTo>
                  <a:pt x="334" y="8595"/>
                </a:lnTo>
                <a:lnTo>
                  <a:pt x="445" y="7535"/>
                </a:lnTo>
                <a:lnTo>
                  <a:pt x="891" y="6530"/>
                </a:lnTo>
                <a:lnTo>
                  <a:pt x="1336" y="5693"/>
                </a:lnTo>
                <a:lnTo>
                  <a:pt x="1893" y="4800"/>
                </a:lnTo>
                <a:lnTo>
                  <a:pt x="2505" y="3907"/>
                </a:lnTo>
                <a:lnTo>
                  <a:pt x="3953" y="2456"/>
                </a:lnTo>
                <a:lnTo>
                  <a:pt x="4788" y="1898"/>
                </a:lnTo>
                <a:lnTo>
                  <a:pt x="5678" y="1340"/>
                </a:lnTo>
                <a:lnTo>
                  <a:pt x="6513" y="893"/>
                </a:lnTo>
                <a:lnTo>
                  <a:pt x="7515" y="447"/>
                </a:lnTo>
                <a:lnTo>
                  <a:pt x="8573" y="279"/>
                </a:lnTo>
                <a:lnTo>
                  <a:pt x="9687" y="167"/>
                </a:lnTo>
                <a:lnTo>
                  <a:pt x="10744" y="0"/>
                </a:lnTo>
                <a:lnTo>
                  <a:pt x="11858" y="167"/>
                </a:lnTo>
                <a:lnTo>
                  <a:pt x="12915" y="279"/>
                </a:lnTo>
                <a:lnTo>
                  <a:pt x="13918" y="447"/>
                </a:lnTo>
                <a:lnTo>
                  <a:pt x="15922" y="1340"/>
                </a:lnTo>
                <a:lnTo>
                  <a:pt x="16812" y="1898"/>
                </a:lnTo>
                <a:lnTo>
                  <a:pt x="17647" y="2456"/>
                </a:lnTo>
                <a:lnTo>
                  <a:pt x="19095" y="3907"/>
                </a:lnTo>
                <a:lnTo>
                  <a:pt x="19707" y="4800"/>
                </a:lnTo>
                <a:lnTo>
                  <a:pt x="20264" y="5693"/>
                </a:lnTo>
                <a:lnTo>
                  <a:pt x="20709" y="6530"/>
                </a:lnTo>
                <a:lnTo>
                  <a:pt x="20988" y="7535"/>
                </a:lnTo>
                <a:lnTo>
                  <a:pt x="21266" y="8595"/>
                </a:lnTo>
                <a:lnTo>
                  <a:pt x="21433" y="9712"/>
                </a:lnTo>
                <a:lnTo>
                  <a:pt x="21600" y="10716"/>
                </a:lnTo>
                <a:close/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2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2" name="Google Shape;932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37386" y="2389186"/>
            <a:ext cx="1128714" cy="741364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2409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2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3" name="Google Shape;933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70650" y="2800350"/>
            <a:ext cx="930275" cy="790575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8239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2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4" name="Google Shape;934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2850" y="3232150"/>
            <a:ext cx="387351" cy="427038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12779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2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5" name="Google Shape;935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49950" y="3849686"/>
            <a:ext cx="1192213" cy="3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6" name="Google Shape;936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08700" y="4097337"/>
            <a:ext cx="1450977" cy="158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7" name="Google Shape;937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05675" y="3552825"/>
            <a:ext cx="393701" cy="392114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10772"/>
                </a:moveTo>
                <a:lnTo>
                  <a:pt x="21600" y="11782"/>
                </a:lnTo>
                <a:lnTo>
                  <a:pt x="21321" y="12960"/>
                </a:lnTo>
                <a:lnTo>
                  <a:pt x="21153" y="13970"/>
                </a:lnTo>
                <a:lnTo>
                  <a:pt x="20707" y="15036"/>
                </a:lnTo>
                <a:lnTo>
                  <a:pt x="20260" y="15877"/>
                </a:lnTo>
                <a:lnTo>
                  <a:pt x="19702" y="16775"/>
                </a:lnTo>
                <a:lnTo>
                  <a:pt x="19144" y="17617"/>
                </a:lnTo>
                <a:lnTo>
                  <a:pt x="17693" y="19075"/>
                </a:lnTo>
                <a:lnTo>
                  <a:pt x="16800" y="19692"/>
                </a:lnTo>
                <a:lnTo>
                  <a:pt x="15907" y="20254"/>
                </a:lnTo>
                <a:lnTo>
                  <a:pt x="15070" y="20702"/>
                </a:lnTo>
                <a:lnTo>
                  <a:pt x="14065" y="21151"/>
                </a:lnTo>
                <a:lnTo>
                  <a:pt x="13005" y="21263"/>
                </a:lnTo>
                <a:lnTo>
                  <a:pt x="11888" y="21600"/>
                </a:lnTo>
                <a:lnTo>
                  <a:pt x="9712" y="21600"/>
                </a:lnTo>
                <a:lnTo>
                  <a:pt x="8651" y="21263"/>
                </a:lnTo>
                <a:lnTo>
                  <a:pt x="7647" y="21151"/>
                </a:lnTo>
                <a:lnTo>
                  <a:pt x="5637" y="20254"/>
                </a:lnTo>
                <a:lnTo>
                  <a:pt x="4744" y="19692"/>
                </a:lnTo>
                <a:lnTo>
                  <a:pt x="3907" y="19075"/>
                </a:lnTo>
                <a:lnTo>
                  <a:pt x="2456" y="17617"/>
                </a:lnTo>
                <a:lnTo>
                  <a:pt x="1842" y="16775"/>
                </a:lnTo>
                <a:lnTo>
                  <a:pt x="1284" y="15877"/>
                </a:lnTo>
                <a:lnTo>
                  <a:pt x="837" y="15036"/>
                </a:lnTo>
                <a:lnTo>
                  <a:pt x="558" y="13970"/>
                </a:lnTo>
                <a:lnTo>
                  <a:pt x="279" y="12960"/>
                </a:lnTo>
                <a:lnTo>
                  <a:pt x="112" y="11782"/>
                </a:lnTo>
                <a:lnTo>
                  <a:pt x="0" y="10772"/>
                </a:lnTo>
                <a:lnTo>
                  <a:pt x="112" y="9650"/>
                </a:lnTo>
                <a:lnTo>
                  <a:pt x="279" y="8584"/>
                </a:lnTo>
                <a:lnTo>
                  <a:pt x="837" y="6564"/>
                </a:lnTo>
                <a:lnTo>
                  <a:pt x="1284" y="5554"/>
                </a:lnTo>
                <a:lnTo>
                  <a:pt x="1842" y="4657"/>
                </a:lnTo>
                <a:lnTo>
                  <a:pt x="2456" y="3927"/>
                </a:lnTo>
                <a:lnTo>
                  <a:pt x="3181" y="3086"/>
                </a:lnTo>
                <a:lnTo>
                  <a:pt x="3907" y="2356"/>
                </a:lnTo>
                <a:lnTo>
                  <a:pt x="4744" y="1739"/>
                </a:lnTo>
                <a:lnTo>
                  <a:pt x="5637" y="1178"/>
                </a:lnTo>
                <a:lnTo>
                  <a:pt x="6642" y="729"/>
                </a:lnTo>
                <a:lnTo>
                  <a:pt x="8651" y="168"/>
                </a:lnTo>
                <a:lnTo>
                  <a:pt x="9712" y="0"/>
                </a:lnTo>
                <a:lnTo>
                  <a:pt x="11888" y="0"/>
                </a:lnTo>
                <a:lnTo>
                  <a:pt x="13005" y="168"/>
                </a:lnTo>
                <a:lnTo>
                  <a:pt x="14065" y="449"/>
                </a:lnTo>
                <a:lnTo>
                  <a:pt x="15070" y="729"/>
                </a:lnTo>
                <a:lnTo>
                  <a:pt x="15907" y="1178"/>
                </a:lnTo>
                <a:lnTo>
                  <a:pt x="16800" y="1739"/>
                </a:lnTo>
                <a:lnTo>
                  <a:pt x="17693" y="2356"/>
                </a:lnTo>
                <a:lnTo>
                  <a:pt x="18419" y="3086"/>
                </a:lnTo>
                <a:lnTo>
                  <a:pt x="19144" y="3927"/>
                </a:lnTo>
                <a:lnTo>
                  <a:pt x="19702" y="4657"/>
                </a:lnTo>
                <a:lnTo>
                  <a:pt x="20260" y="5554"/>
                </a:lnTo>
                <a:lnTo>
                  <a:pt x="21153" y="7574"/>
                </a:lnTo>
                <a:lnTo>
                  <a:pt x="21321" y="8584"/>
                </a:lnTo>
                <a:lnTo>
                  <a:pt x="21600" y="9650"/>
                </a:lnTo>
                <a:lnTo>
                  <a:pt x="21600" y="10772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2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8" name="Google Shape;938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29450" y="2381250"/>
            <a:ext cx="1128713" cy="744539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2467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2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9" name="Google Shape;939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64300" y="2795586"/>
            <a:ext cx="928689" cy="787402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8224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2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40" name="Google Shape;940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0" y="3225800"/>
            <a:ext cx="385764" cy="425451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12880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2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41" name="Google Shape;941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43600" y="3841750"/>
            <a:ext cx="1190627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42" name="Google Shape;942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02350" y="4089400"/>
            <a:ext cx="1450977" cy="15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43" name="Google Shape;943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24512" y="4030662"/>
            <a:ext cx="499679" cy="2752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Splenic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artery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44" name="Google Shape;944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24512" y="3663950"/>
            <a:ext cx="499679" cy="27524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Splenic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vein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14c" id="945" name="Google Shape;945;p4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4486" y="3916362"/>
            <a:ext cx="3705228" cy="2654302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46" name="Google Shape;946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876425" y="5459412"/>
            <a:ext cx="2255839" cy="93665"/>
          </a:xfrm>
          <a:custGeom>
            <a:ahLst/>
            <a:cxnLst/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cap="flat" cmpd="sng" w="349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47" name="Google Shape;947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70225" y="4033837"/>
            <a:ext cx="63500" cy="454027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349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48" name="Google Shape;948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3536" y="6432550"/>
            <a:ext cx="183438" cy="14783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(c)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49" name="Google Shape;949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02112" y="4165600"/>
            <a:ext cx="610246" cy="14783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Red pulp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0" name="Google Shape;950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02112" y="5470525"/>
            <a:ext cx="726549" cy="14783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White pulp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1" name="Google Shape;951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3135311" y="4238625"/>
            <a:ext cx="996952" cy="1589"/>
          </a:xfrm>
          <a:prstGeom prst="straightConnector1">
            <a:avLst/>
          </a:prstGeom>
          <a:noFill/>
          <a:ln cap="flat" cmpd="sng" w="349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2" name="Google Shape;952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1317624" y="4816473"/>
            <a:ext cx="2814640" cy="1590"/>
          </a:xfrm>
          <a:prstGeom prst="straightConnector1">
            <a:avLst/>
          </a:prstGeom>
          <a:noFill/>
          <a:ln cap="flat" cmpd="sng" w="349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3" name="Google Shape;953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1174749" y="4816473"/>
            <a:ext cx="747714" cy="157165"/>
          </a:xfrm>
          <a:prstGeom prst="straightConnector1">
            <a:avLst/>
          </a:prstGeom>
          <a:noFill/>
          <a:ln cap="flat" cmpd="sng" w="349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4" name="Google Shape;954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5300" y="5381625"/>
            <a:ext cx="2824164" cy="77789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noFill/>
          <a:ln cap="flat" cmpd="sng" w="349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5" name="Google Shape;955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59111" y="4029075"/>
            <a:ext cx="65089" cy="450850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6" name="Google Shape;956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3127375" y="4233861"/>
            <a:ext cx="1004888" cy="3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7" name="Google Shape;957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1308100" y="4806948"/>
            <a:ext cx="2824164" cy="1590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8" name="Google Shape;958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866900" y="5453062"/>
            <a:ext cx="2265364" cy="93664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9" name="Google Shape;959;p4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1166812" y="4806950"/>
            <a:ext cx="749301" cy="157164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0" name="Google Shape;960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4187" y="5372100"/>
            <a:ext cx="2824164" cy="80964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6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1" name="Google Shape;961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02112" y="4743450"/>
            <a:ext cx="959973" cy="30023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Central artery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(branching)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2" name="Google Shape;962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4500" y="6580186"/>
            <a:ext cx="3254375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© The McGraw-Hill Companies, Inc./Photo by Dr. Alvin Telser 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3" name="Google Shape;963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9287" y="3165475"/>
            <a:ext cx="3354388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© The McGraw-Hill Companies/Dennis Strete, photographer 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4" name="Google Shape;964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700" y="117475"/>
            <a:ext cx="4668838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5" name="Google Shape;965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700" y="3692525"/>
            <a:ext cx="4668838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6" name="Google Shape;966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16450" y="1503362"/>
            <a:ext cx="4471988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70" name="Shape 97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71" name="Google Shape;971;g95b4a89a7f_1_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8775" y="79600"/>
            <a:ext cx="8728500" cy="67785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lang="en-US" sz="18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)The lymphatic system serves to:</a:t>
            </a:r>
            <a:endParaRPr b="1" sz="18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a) return of substances from tissue fluid to blood </a:t>
            </a:r>
            <a:endParaRPr sz="16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b) providing an immune response to infection</a:t>
            </a:r>
            <a:endParaRPr sz="16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c) supplying organs with oxygen</a:t>
            </a:r>
            <a:endParaRPr sz="16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2)</a:t>
            </a:r>
            <a:r>
              <a:rPr lang="en-US" sz="20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Which of the following cells are involved in innate immunity but not in adaptive immunity?</a:t>
            </a:r>
            <a:endParaRPr b="1" sz="16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a) helper T cells; b)cytotoxic T cells; c)natural killer cells; d)B cells; e)plasma cells.</a:t>
            </a:r>
            <a:endParaRPr sz="26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18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1" lang="en-US" sz="17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The respiratory burst is used by______ kill bacteria.</a:t>
            </a:r>
            <a:endParaRPr b="1" sz="17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a. neutrophils</a:t>
            </a:r>
            <a:endParaRPr sz="15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b. basophils</a:t>
            </a:r>
            <a:endParaRPr sz="15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c. mast cells</a:t>
            </a:r>
            <a:endParaRPr sz="15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d. NK cells</a:t>
            </a:r>
            <a:endParaRPr sz="15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e. cytotoxic T cells</a:t>
            </a:r>
            <a:endParaRPr sz="19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4)</a:t>
            </a:r>
            <a:r>
              <a:rPr b="1" lang="en-US" sz="15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Self-tolerance results from a process called _____, in which lymphocytes programmed to react against self-antigens die.</a:t>
            </a:r>
            <a:endParaRPr b="1" sz="24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2222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5)</a:t>
            </a:r>
            <a:r>
              <a:rPr b="1" lang="en-US" sz="17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Which of these is a macrophage? </a:t>
            </a:r>
            <a:endParaRPr b="1" sz="17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a. a microglial cell</a:t>
            </a:r>
            <a:endParaRPr sz="15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b. a plasma cell</a:t>
            </a:r>
            <a:endParaRPr sz="15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c. a reticular cell</a:t>
            </a:r>
            <a:endParaRPr sz="15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d. a helper T cell e. a mast cell</a:t>
            </a:r>
            <a:endParaRPr sz="150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rgbClr val="222222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75" name="Shape 97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76" name="Google Shape;976;g95b4a89a7f_1_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698" y="2009723"/>
            <a:ext cx="8520600" cy="3416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00" lIns="91400" rIns="91400" spcFirstLastPara="1" tIns="914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uFillTx/>
              </a:rPr>
              <a:t>answers*</a:t>
            </a:r>
            <a:endParaRPr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uFillTx/>
              </a:rPr>
              <a:t>1)a;</a:t>
            </a:r>
            <a:endParaRPr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uFillTx/>
              </a:rPr>
              <a:t>2)c;</a:t>
            </a:r>
            <a:endParaRPr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uFillTx/>
              </a:rPr>
              <a:t>3)a;</a:t>
            </a:r>
            <a:endParaRPr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uFillTx/>
              </a:rPr>
              <a:t>4)</a:t>
            </a:r>
            <a:r>
              <a:rPr lang="en-US" sz="1600">
                <a:solidFill>
                  <a:schemeClr val="dk1"/>
                </a:solidFill>
                <a:uFillTx/>
              </a:rPr>
              <a:t>clonal deletion; </a:t>
            </a:r>
            <a:endParaRPr sz="3100"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uFillTx/>
              </a:rPr>
              <a:t>5)a;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" name="Shape 5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" name="Google Shape;57;g95b4a89a7f_1_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4548" y="510773"/>
            <a:ext cx="8520600" cy="3416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00" lIns="91400" rIns="91400" spcFirstLastPara="1" tIns="914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uFillTx/>
              </a:rPr>
              <a:t>answers: 1) а; 2)с; 3)b; 4)b; 5) diapedesis (emigration).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" name="Shape 6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" name="Google Shape;62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" name="Google Shape;63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1298" y="2720428"/>
            <a:ext cx="4734375" cy="384864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284606" lvl="0" marL="28460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1" lang="en-US" sz="2300">
                <a:solidFill>
                  <a:srgbClr val="000000"/>
                </a:solidFill>
                <a:uFillTx/>
              </a:rPr>
              <a:t>immune system </a:t>
            </a:r>
            <a:r>
              <a:rPr b="0" lang="en-US">
                <a:uFillTx/>
              </a:rPr>
              <a:t>– not an organ system, but a population of cells that inhabit all of our organs and defend the body from agents of disease</a:t>
            </a:r>
            <a:endParaRPr>
              <a:uFillTx/>
            </a:endParaRPr>
          </a:p>
          <a:p>
            <a:pPr algn="l" indent="-237172" lvl="1" marL="6166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</a:pPr>
            <a:r>
              <a:rPr lang="en-US" sz="1900">
                <a:solidFill>
                  <a:srgbClr val="000000"/>
                </a:solidFill>
                <a:uFillTx/>
              </a:rPr>
              <a:t>especially concentrated in the true organ system – </a:t>
            </a:r>
            <a:r>
              <a:rPr b="1" lang="en-US">
                <a:uFillTx/>
              </a:rPr>
              <a:t>lymphatic system</a:t>
            </a:r>
            <a:endParaRPr>
              <a:uFillTx/>
            </a:endParaRPr>
          </a:p>
          <a:p>
            <a:pPr algn="l" indent="-189737" lvl="2" marL="94868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uFillTx/>
              </a:rPr>
              <a:t>network of organs and vein-like vessels that recover fluid</a:t>
            </a:r>
            <a:endParaRPr>
              <a:uFillTx/>
            </a:endParaRPr>
          </a:p>
          <a:p>
            <a:pPr algn="l" indent="-189737" lvl="2" marL="94868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uFillTx/>
              </a:rPr>
              <a:t>inspect it for disease agents</a:t>
            </a:r>
            <a:endParaRPr>
              <a:uFillTx/>
            </a:endParaRPr>
          </a:p>
          <a:p>
            <a:pPr algn="l" indent="-189737" lvl="2" marL="94868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uFillTx/>
              </a:rPr>
              <a:t>activate immune responses</a:t>
            </a:r>
            <a:endParaRPr>
              <a:uFillTx/>
            </a:endParaRPr>
          </a:p>
          <a:p>
            <a:pPr algn="l" indent="-189737" lvl="2" marL="94868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uFillTx/>
              </a:rPr>
              <a:t>return the fluid to the bloodstream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" name="Google Shape;64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Lymphatic and Immune Systems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T:\Graphics\Powerpoint-MH_DCM-TEXTEDIT\MH_DCM TEXT EDIT\SALADIN-TEXT EDIT\Final files\chapt21\ch21_textedit\jpg\sal25693_co_21.jpg" id="65" name="Google Shape;65;p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219700" y="2828925"/>
            <a:ext cx="3303588" cy="3459163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" name="Google Shape;66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5726" y="1261454"/>
            <a:ext cx="8452548" cy="138869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50800" lIns="50800" rIns="50800" spcFirstLastPara="1" tIns="50800" wrap="square">
            <a:spAutoFit/>
          </a:bodyPr>
          <a:lstStyle/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cap="none" i="0" lang="en-US" strike="noStrike" sz="2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the body harbors about 10,000 times as many bacterial cells as human cells</a:t>
            </a:r>
            <a:endParaRPr>
              <a:uFillTx/>
            </a:endParaRPr>
          </a:p>
          <a:p>
            <a:pPr algn="l" indent="-285750" lvl="1" marL="7429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cap="none" i="0" lang="en-US" strike="noStrike" sz="2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some beneficial</a:t>
            </a:r>
            <a:endParaRPr>
              <a:uFillTx/>
            </a:endParaRPr>
          </a:p>
          <a:p>
            <a:pPr algn="l" indent="-285750" lvl="1" marL="7429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cap="none" i="0" lang="en-US" strike="noStrike" sz="20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some  potentially disease causing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" name="Shape 7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" name="Google Shape;71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" name="Google Shape;72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5410200"/>
            <a:ext cx="8001000" cy="119697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uFillTx/>
              </a:rPr>
              <a:t>maintain fluid balance</a:t>
            </a:r>
            <a:endParaRPr>
              <a:uFillTx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uFillTx/>
              </a:rPr>
              <a:t>protect body from infection and disease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" name="Google Shape;73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Lymphatic and Immune Systems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" name="Google Shape;74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59575" y="4376737"/>
            <a:ext cx="1871664" cy="41249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cap="none" i="0" lang="en-US" strike="noStrike" sz="22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21.3a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al25693_21_03a" id="75" name="Google Shape;75;p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33487" y="1441450"/>
            <a:ext cx="4864102" cy="3852863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" name="Google Shape;76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28725" y="5310187"/>
            <a:ext cx="183437" cy="14783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(a)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" name="Google Shape;77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06512" y="3013075"/>
            <a:ext cx="587189" cy="14783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Arteriole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" name="Google Shape;78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59125" y="1204912"/>
            <a:ext cx="889986" cy="14783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Capillary bed</a:t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9" name="Google Shape;79;p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12948" y="2112961"/>
            <a:ext cx="858839" cy="1589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0" name="Google Shape;80;p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89136" y="2319337"/>
            <a:ext cx="1281114" cy="1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" name="Google Shape;81;p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62161" y="1771650"/>
            <a:ext cx="1379540" cy="1588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" name="Google Shape;82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92336" y="1431925"/>
            <a:ext cx="2794002" cy="111125"/>
          </a:xfrm>
          <a:custGeom>
            <a:ahLst/>
            <a:cxnLst/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>
                <a:uFillTx/>
              </a:rPr>
              <a:t/>
            </a:r>
            <a:endParaRPr b="1" cap="none" i="0" strike="noStrike" sz="1200" u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" name="Google Shape;83;p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87749" y="1363662"/>
            <a:ext cx="1" cy="68264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" name="Google Shape;84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73175" y="1687511"/>
            <a:ext cx="786371" cy="14783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Tissue fluid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" name="Google Shape;85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73175" y="2016125"/>
            <a:ext cx="724570" cy="14783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Tissue cell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" name="Google Shape;86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73175" y="2224086"/>
            <a:ext cx="744966" cy="30023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Lymphatic</a:t>
            </a:r>
            <a:endParaRPr>
              <a:uFillTx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capillary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" name="Google Shape;87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70537" y="2755900"/>
            <a:ext cx="463042" cy="14783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cap="none" i="0" lang="en-US" strike="noStrike" sz="11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Venule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" name="Google Shape;88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85862" y="977900"/>
            <a:ext cx="4668838" cy="20241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cap="none" i="0" lang="en-US" strike="noStrike" sz="8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" name="Shape 9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" name="Google Shape;93;p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4" name="Google Shape;94;p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1066800"/>
            <a:ext cx="8458200" cy="57912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fluid recovery</a:t>
            </a:r>
            <a:endParaRPr>
              <a:uFillTx/>
            </a:endParaRPr>
          </a:p>
          <a:p>
            <a:pPr algn="l" indent="-2857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fluid continually filters from the blood capillaries into the tissue spaces</a:t>
            </a:r>
            <a:endParaRPr>
              <a:uFillTx/>
            </a:endParaRPr>
          </a:p>
          <a:p>
            <a:pPr algn="l" indent="-228600" lvl="2" marL="1143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uFillTx/>
              </a:rPr>
              <a:t>blood capillaries reabsorb 85%</a:t>
            </a:r>
            <a:endParaRPr>
              <a:uFillTx/>
            </a:endParaRPr>
          </a:p>
          <a:p>
            <a:pPr algn="l" indent="-228600" lvl="2" marL="1143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uFillTx/>
              </a:rPr>
              <a:t>15% (2 – 4 L/day) of the water and about half of the plasma proteins enters lymphatic system and then returned to the blood</a:t>
            </a:r>
            <a:endParaRPr>
              <a:uFillTx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immunity</a:t>
            </a:r>
            <a:endParaRPr>
              <a:uFillTx/>
            </a:endParaRPr>
          </a:p>
          <a:p>
            <a:pPr algn="l" indent="-2857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excess filtered fluid picks up foreign cells and chemicals from the tissues</a:t>
            </a:r>
            <a:endParaRPr>
              <a:uFillTx/>
            </a:endParaRPr>
          </a:p>
          <a:p>
            <a:pPr algn="l" indent="-228600" lvl="2" marL="1143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uFillTx/>
              </a:rPr>
              <a:t>passes through lymph nodes where immune cells stand guard against foreign matter</a:t>
            </a:r>
            <a:endParaRPr>
              <a:uFillTx/>
            </a:endParaRPr>
          </a:p>
          <a:p>
            <a:pPr algn="l" indent="-228600" lvl="2" marL="1143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uFillTx/>
              </a:rPr>
              <a:t>activate a protective immune response</a:t>
            </a:r>
            <a:endParaRPr>
              <a:uFillTx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uFillTx/>
              </a:rPr>
              <a:t>lipid absorption</a:t>
            </a:r>
            <a:endParaRPr>
              <a:uFillTx/>
            </a:endParaRPr>
          </a:p>
          <a:p>
            <a:pPr algn="l" indent="-2857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1" lang="en-US">
                <a:solidFill>
                  <a:srgbClr val="000000"/>
                </a:solidFill>
                <a:uFillTx/>
              </a:rPr>
              <a:t>lacteals</a:t>
            </a:r>
            <a:r>
              <a:rPr b="0" lang="en-US">
                <a:uFillTx/>
              </a:rPr>
              <a:t> in small intestine absorb dietary lipids that are not absorbed by the blood capillaries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" name="Google Shape;95;p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-2"/>
            <a:ext cx="9144004" cy="11430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uFillTx/>
              </a:rPr>
              <a:t>Functions of Lymphatic System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9" name="Shape 9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0" name="Google Shape;100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sp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1" name="Google Shape;101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371600"/>
            <a:ext cx="8077200" cy="5257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45700" rIns="45700" spcFirstLastPara="1" tIns="45700" wrap="square">
            <a:norm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uFillTx/>
              </a:rPr>
              <a:t>lymph</a:t>
            </a:r>
            <a:endParaRPr>
              <a:uFillTx/>
            </a:endParaRPr>
          </a:p>
          <a:p>
            <a:pPr algn="l" indent="-2857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the recovered fluid</a:t>
            </a:r>
            <a:endParaRPr>
              <a:uFillTx/>
            </a:endParaRPr>
          </a:p>
          <a:p>
            <a:pPr algn="l" indent="-1333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>
                <a:uFillTx/>
              </a:rPr>
              <a:t/>
            </a:r>
            <a:endParaRPr>
              <a:solidFill>
                <a:srgbClr val="000000"/>
              </a:solidFill>
              <a:uFillTx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uFillTx/>
              </a:rPr>
              <a:t>lymphatic vessels</a:t>
            </a:r>
            <a:endParaRPr>
              <a:uFillTx/>
            </a:endParaRPr>
          </a:p>
          <a:p>
            <a:pPr algn="l" indent="-2857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transport the lymph</a:t>
            </a:r>
            <a:endParaRPr>
              <a:uFillTx/>
            </a:endParaRPr>
          </a:p>
          <a:p>
            <a:pPr algn="l" indent="-1333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>
                <a:uFillTx/>
              </a:rPr>
              <a:t/>
            </a:r>
            <a:endParaRPr>
              <a:solidFill>
                <a:srgbClr val="000000"/>
              </a:solidFill>
              <a:uFillTx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uFillTx/>
              </a:rPr>
              <a:t>lymphatic tissues</a:t>
            </a:r>
            <a:endParaRPr>
              <a:uFillTx/>
            </a:endParaRPr>
          </a:p>
          <a:p>
            <a:pPr algn="l" indent="-2857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composed of aggregates of lymphocytes and macrophages that populate many organs in the body</a:t>
            </a:r>
            <a:endParaRPr>
              <a:uFillTx/>
            </a:endParaRPr>
          </a:p>
          <a:p>
            <a:pPr algn="l" indent="-1333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>
                <a:uFillTx/>
              </a:rPr>
              <a:t/>
            </a:r>
            <a:endParaRPr>
              <a:solidFill>
                <a:srgbClr val="000000"/>
              </a:solidFill>
              <a:uFillTx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uFillTx/>
              </a:rPr>
              <a:t>lymphatic organs</a:t>
            </a:r>
            <a:endParaRPr>
              <a:uFillTx/>
            </a:endParaRPr>
          </a:p>
          <a:p>
            <a:pPr algn="l" indent="-2857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defense cells are especially concentrated in these organs</a:t>
            </a:r>
            <a:endParaRPr>
              <a:uFillTx/>
            </a:endParaRPr>
          </a:p>
          <a:p>
            <a:pPr algn="l" indent="-2857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uFillTx/>
              </a:rPr>
              <a:t>separated from surrounding organs by connective tissue capsules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" name="Google Shape;102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" y="0"/>
            <a:ext cx="9144004" cy="1371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45700" rIns="45700" spcFirstLastPara="1" tIns="45700" wrap="square">
            <a:norm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>
                <a:uFillTx/>
              </a:rPr>
              <a:t>Components of the Lymphatic System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White">
  <a:themeElements>
    <a:clrScheme name="White">
      <a:dk1>
        <a:srgbClr val="000000"/>
      </a:dk1>
      <a:lt1>
        <a:srgbClr val="F4F4F4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